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73" r:id="rId4"/>
  </p:sldMasterIdLst>
  <p:notesMasterIdLst>
    <p:notesMasterId r:id="rId19"/>
  </p:notesMasterIdLst>
  <p:handoutMasterIdLst>
    <p:handoutMasterId r:id="rId20"/>
  </p:handoutMasterIdLst>
  <p:sldIdLst>
    <p:sldId id="262" r:id="rId5"/>
    <p:sldId id="257" r:id="rId6"/>
    <p:sldId id="258" r:id="rId7"/>
    <p:sldId id="259" r:id="rId8"/>
    <p:sldId id="260" r:id="rId9"/>
    <p:sldId id="264" r:id="rId10"/>
    <p:sldId id="269" r:id="rId11"/>
    <p:sldId id="270" r:id="rId12"/>
    <p:sldId id="272" r:id="rId13"/>
    <p:sldId id="273" r:id="rId14"/>
    <p:sldId id="274" r:id="rId15"/>
    <p:sldId id="271" r:id="rId16"/>
    <p:sldId id="261" r:id="rId17"/>
    <p:sldId id="263" r:id="rId18"/>
  </p:sldIdLst>
  <p:sldSz cx="9144000" cy="6858000" type="screen4x3"/>
  <p:notesSz cx="9144000" cy="6858000"/>
  <p:defaultTextStyle>
    <a:defPPr>
      <a:defRPr lang="en-US"/>
    </a:defPPr>
    <a:lvl1pPr algn="l" rtl="0" eaLnBrk="0" fontAlgn="base" hangingPunct="0">
      <a:spcBef>
        <a:spcPct val="0"/>
      </a:spcBef>
      <a:spcAft>
        <a:spcPct val="0"/>
      </a:spcAft>
      <a:defRPr sz="2400" kern="1200">
        <a:solidFill>
          <a:schemeClr val="tx1"/>
        </a:solidFill>
        <a:latin typeface="Arial" charset="0"/>
        <a:ea typeface="ＭＳ Ｐゴシック" pitchFamily="1" charset="-128"/>
        <a:cs typeface="+mn-cs"/>
      </a:defRPr>
    </a:lvl1pPr>
    <a:lvl2pPr marL="457200" algn="l" rtl="0" eaLnBrk="0" fontAlgn="base" hangingPunct="0">
      <a:spcBef>
        <a:spcPct val="0"/>
      </a:spcBef>
      <a:spcAft>
        <a:spcPct val="0"/>
      </a:spcAft>
      <a:defRPr sz="2400" kern="1200">
        <a:solidFill>
          <a:schemeClr val="tx1"/>
        </a:solidFill>
        <a:latin typeface="Arial" charset="0"/>
        <a:ea typeface="ＭＳ Ｐゴシック" pitchFamily="1" charset="-128"/>
        <a:cs typeface="+mn-cs"/>
      </a:defRPr>
    </a:lvl2pPr>
    <a:lvl3pPr marL="914400" algn="l" rtl="0" eaLnBrk="0" fontAlgn="base" hangingPunct="0">
      <a:spcBef>
        <a:spcPct val="0"/>
      </a:spcBef>
      <a:spcAft>
        <a:spcPct val="0"/>
      </a:spcAft>
      <a:defRPr sz="2400" kern="1200">
        <a:solidFill>
          <a:schemeClr val="tx1"/>
        </a:solidFill>
        <a:latin typeface="Arial" charset="0"/>
        <a:ea typeface="ＭＳ Ｐゴシック" pitchFamily="1" charset="-128"/>
        <a:cs typeface="+mn-cs"/>
      </a:defRPr>
    </a:lvl3pPr>
    <a:lvl4pPr marL="1371600" algn="l" rtl="0" eaLnBrk="0" fontAlgn="base" hangingPunct="0">
      <a:spcBef>
        <a:spcPct val="0"/>
      </a:spcBef>
      <a:spcAft>
        <a:spcPct val="0"/>
      </a:spcAft>
      <a:defRPr sz="2400" kern="1200">
        <a:solidFill>
          <a:schemeClr val="tx1"/>
        </a:solidFill>
        <a:latin typeface="Arial" charset="0"/>
        <a:ea typeface="ＭＳ Ｐゴシック" pitchFamily="1" charset="-128"/>
        <a:cs typeface="+mn-cs"/>
      </a:defRPr>
    </a:lvl4pPr>
    <a:lvl5pPr marL="1828800" algn="l" rtl="0" eaLnBrk="0" fontAlgn="base" hangingPunct="0">
      <a:spcBef>
        <a:spcPct val="0"/>
      </a:spcBef>
      <a:spcAft>
        <a:spcPct val="0"/>
      </a:spcAft>
      <a:defRPr sz="2400" kern="1200">
        <a:solidFill>
          <a:schemeClr val="tx1"/>
        </a:solidFill>
        <a:latin typeface="Arial" charset="0"/>
        <a:ea typeface="ＭＳ Ｐゴシック" pitchFamily="1" charset="-128"/>
        <a:cs typeface="+mn-cs"/>
      </a:defRPr>
    </a:lvl5pPr>
    <a:lvl6pPr marL="2286000" algn="l" defTabSz="914400" rtl="0" eaLnBrk="1" latinLnBrk="0" hangingPunct="1">
      <a:defRPr sz="2400" kern="1200">
        <a:solidFill>
          <a:schemeClr val="tx1"/>
        </a:solidFill>
        <a:latin typeface="Arial" charset="0"/>
        <a:ea typeface="ＭＳ Ｐゴシック" pitchFamily="1" charset="-128"/>
        <a:cs typeface="+mn-cs"/>
      </a:defRPr>
    </a:lvl6pPr>
    <a:lvl7pPr marL="2743200" algn="l" defTabSz="914400" rtl="0" eaLnBrk="1" latinLnBrk="0" hangingPunct="1">
      <a:defRPr sz="2400" kern="1200">
        <a:solidFill>
          <a:schemeClr val="tx1"/>
        </a:solidFill>
        <a:latin typeface="Arial" charset="0"/>
        <a:ea typeface="ＭＳ Ｐゴシック" pitchFamily="1" charset="-128"/>
        <a:cs typeface="+mn-cs"/>
      </a:defRPr>
    </a:lvl7pPr>
    <a:lvl8pPr marL="3200400" algn="l" defTabSz="914400" rtl="0" eaLnBrk="1" latinLnBrk="0" hangingPunct="1">
      <a:defRPr sz="2400" kern="1200">
        <a:solidFill>
          <a:schemeClr val="tx1"/>
        </a:solidFill>
        <a:latin typeface="Arial" charset="0"/>
        <a:ea typeface="ＭＳ Ｐゴシック" pitchFamily="1" charset="-128"/>
        <a:cs typeface="+mn-cs"/>
      </a:defRPr>
    </a:lvl8pPr>
    <a:lvl9pPr marL="3657600" algn="l" defTabSz="914400" rtl="0" eaLnBrk="1" latinLnBrk="0" hangingPunct="1">
      <a:defRPr sz="2400" kern="1200">
        <a:solidFill>
          <a:schemeClr val="tx1"/>
        </a:solidFill>
        <a:latin typeface="Arial" charset="0"/>
        <a:ea typeface="ＭＳ Ｐゴシック" pitchFamily="1" charset="-128"/>
        <a:cs typeface="+mn-cs"/>
      </a:defRPr>
    </a:lvl9pPr>
  </p:defaultTextStyle>
  <p:extLst>
    <p:ext uri="{521415D9-36F7-43E2-AB2F-B90AF26B5E84}">
      <p14:sectionLst xmlns:p14="http://schemas.microsoft.com/office/powerpoint/2010/main">
        <p14:section name="Naamloze sectie" id="{DCD38416-CBF0-9147-B148-6D983F3D2B06}">
          <p14:sldIdLst>
            <p14:sldId id="262"/>
            <p14:sldId id="257"/>
            <p14:sldId id="258"/>
            <p14:sldId id="259"/>
            <p14:sldId id="260"/>
            <p14:sldId id="264"/>
            <p14:sldId id="269"/>
            <p14:sldId id="270"/>
            <p14:sldId id="272"/>
            <p14:sldId id="273"/>
            <p14:sldId id="274"/>
            <p14:sldId id="271"/>
            <p14:sldId id="261"/>
            <p14:sldId id="263"/>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BB6"/>
    <a:srgbClr val="3D5560"/>
    <a:srgbClr val="005A8B"/>
    <a:srgbClr val="003F68"/>
    <a:srgbClr val="004A78"/>
    <a:srgbClr val="00457B"/>
    <a:srgbClr val="F4F4F4"/>
    <a:srgbClr val="083F7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25" autoAdjust="0"/>
    <p:restoredTop sz="90834" autoAdjust="0"/>
  </p:normalViewPr>
  <p:slideViewPr>
    <p:cSldViewPr>
      <p:cViewPr varScale="1">
        <p:scale>
          <a:sx n="110" d="100"/>
          <a:sy n="110" d="100"/>
        </p:scale>
        <p:origin x="966"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111" d="100"/>
          <a:sy n="111" d="100"/>
        </p:scale>
        <p:origin x="2448"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ijdelijke aanduiding voor datum 2">
            <a:extLst>
              <a:ext uri="{FF2B5EF4-FFF2-40B4-BE49-F238E27FC236}">
                <a16:creationId xmlns:a16="http://schemas.microsoft.com/office/drawing/2014/main" id="{F3B9A2AD-59CF-4FF3-ADEF-C976AF6102C3}"/>
              </a:ext>
            </a:extLst>
          </p:cNvPr>
          <p:cNvSpPr>
            <a:spLocks noGrp="1"/>
          </p:cNvSpPr>
          <p:nvPr>
            <p:ph type="dt" sz="quarter" idx="1"/>
          </p:nvPr>
        </p:nvSpPr>
        <p:spPr>
          <a:xfrm>
            <a:off x="5179484" y="0"/>
            <a:ext cx="3962400" cy="344091"/>
          </a:xfrm>
          <a:prstGeom prst="rect">
            <a:avLst/>
          </a:prstGeom>
        </p:spPr>
        <p:txBody>
          <a:bodyPr vert="horz" lIns="91440" tIns="45720" rIns="91440" bIns="45720" rtlCol="0"/>
          <a:lstStyle>
            <a:lvl1pPr algn="r">
              <a:defRPr sz="1200"/>
            </a:lvl1pPr>
          </a:lstStyle>
          <a:p>
            <a:fld id="{0013310E-A159-429F-9617-AE3A7E17B111}" type="datetimeFigureOut">
              <a:rPr lang="nl-NL" smtClean="0">
                <a:solidFill>
                  <a:srgbClr val="FF0000"/>
                </a:solidFill>
                <a:latin typeface="+mj-lt"/>
              </a:rPr>
              <a:t>12-1-2023</a:t>
            </a:fld>
            <a:endParaRPr lang="nl-NL" dirty="0">
              <a:solidFill>
                <a:srgbClr val="FF0000"/>
              </a:solidFill>
              <a:latin typeface="+mj-lt"/>
            </a:endParaRPr>
          </a:p>
        </p:txBody>
      </p:sp>
      <p:sp>
        <p:nvSpPr>
          <p:cNvPr id="5" name="Tijdelijke aanduiding voor dianummer 4">
            <a:extLst>
              <a:ext uri="{FF2B5EF4-FFF2-40B4-BE49-F238E27FC236}">
                <a16:creationId xmlns:a16="http://schemas.microsoft.com/office/drawing/2014/main" id="{C6B4D827-1C21-48F8-AE08-26B3A320E2A2}"/>
              </a:ext>
            </a:extLst>
          </p:cNvPr>
          <p:cNvSpPr>
            <a:spLocks noGrp="1"/>
          </p:cNvSpPr>
          <p:nvPr>
            <p:ph type="sldNum" sz="quarter" idx="3"/>
          </p:nvPr>
        </p:nvSpPr>
        <p:spPr>
          <a:xfrm>
            <a:off x="5179484" y="6513910"/>
            <a:ext cx="3962400" cy="344090"/>
          </a:xfrm>
          <a:prstGeom prst="rect">
            <a:avLst/>
          </a:prstGeom>
        </p:spPr>
        <p:txBody>
          <a:bodyPr vert="horz" lIns="91440" tIns="45720" rIns="91440" bIns="45720" rtlCol="0" anchor="b"/>
          <a:lstStyle>
            <a:lvl1pPr algn="r">
              <a:defRPr sz="1200"/>
            </a:lvl1pPr>
          </a:lstStyle>
          <a:p>
            <a:fld id="{CA0E4DB0-A2C4-42E5-B8BF-5AEA6C335546}" type="slidenum">
              <a:rPr lang="nl-NL" smtClean="0">
                <a:solidFill>
                  <a:srgbClr val="FF0000"/>
                </a:solidFill>
                <a:latin typeface="+mn-lt"/>
              </a:rPr>
              <a:t>‹nr.›</a:t>
            </a:fld>
            <a:endParaRPr lang="nl-NL" dirty="0">
              <a:solidFill>
                <a:srgbClr val="FF0000"/>
              </a:solidFill>
              <a:latin typeface="+mn-lt"/>
            </a:endParaRPr>
          </a:p>
        </p:txBody>
      </p:sp>
    </p:spTree>
    <p:extLst>
      <p:ext uri="{BB962C8B-B14F-4D97-AF65-F5344CB8AC3E}">
        <p14:creationId xmlns:p14="http://schemas.microsoft.com/office/powerpoint/2010/main" val="377173646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5179484" y="0"/>
            <a:ext cx="3962400" cy="344091"/>
          </a:xfrm>
          <a:prstGeom prst="rect">
            <a:avLst/>
          </a:prstGeom>
        </p:spPr>
        <p:txBody>
          <a:bodyPr vert="horz" lIns="91440" tIns="45720" rIns="91440" bIns="45720" rtlCol="0"/>
          <a:lstStyle>
            <a:lvl1pPr algn="r">
              <a:defRPr sz="1200"/>
            </a:lvl1pPr>
          </a:lstStyle>
          <a:p>
            <a:fld id="{A49409B6-700C-49AE-9DF4-69330F292C8C}" type="datetimeFigureOut">
              <a:rPr lang="nl-NL" smtClean="0"/>
              <a:t>12-1-2023</a:t>
            </a:fld>
            <a:endParaRPr lang="nl-NL"/>
          </a:p>
        </p:txBody>
      </p:sp>
      <p:sp>
        <p:nvSpPr>
          <p:cNvPr id="4" name="Tijdelijke aanduiding voor dia-afbeelding 3"/>
          <p:cNvSpPr>
            <a:spLocks noGrp="1" noRot="1" noChangeAspect="1"/>
          </p:cNvSpPr>
          <p:nvPr>
            <p:ph type="sldImg" idx="2"/>
          </p:nvPr>
        </p:nvSpPr>
        <p:spPr>
          <a:xfrm>
            <a:off x="3028950" y="857250"/>
            <a:ext cx="3086100" cy="2314575"/>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914400" y="3300412"/>
            <a:ext cx="7315200" cy="2700338"/>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6513910"/>
            <a:ext cx="3962400" cy="344090"/>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5179484" y="6513910"/>
            <a:ext cx="3962400" cy="344090"/>
          </a:xfrm>
          <a:prstGeom prst="rect">
            <a:avLst/>
          </a:prstGeom>
        </p:spPr>
        <p:txBody>
          <a:bodyPr vert="horz" lIns="91440" tIns="45720" rIns="91440" bIns="45720" rtlCol="0" anchor="b"/>
          <a:lstStyle>
            <a:lvl1pPr algn="r">
              <a:defRPr sz="1200"/>
            </a:lvl1pPr>
          </a:lstStyle>
          <a:p>
            <a:fld id="{4CC1CD49-8BAF-498E-A997-CCF8BC58CF20}" type="slidenum">
              <a:rPr lang="nl-NL" smtClean="0"/>
              <a:t>‹nr.›</a:t>
            </a:fld>
            <a:endParaRPr lang="nl-NL"/>
          </a:p>
        </p:txBody>
      </p:sp>
    </p:spTree>
    <p:extLst>
      <p:ext uri="{BB962C8B-B14F-4D97-AF65-F5344CB8AC3E}">
        <p14:creationId xmlns:p14="http://schemas.microsoft.com/office/powerpoint/2010/main" val="206371551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aseline="0" dirty="0"/>
              <a:t>Benadruk dat voorkomen van klachten (hyper, hypo) bij een enigszins redelijke instelling heb belangrijkste is. </a:t>
            </a:r>
          </a:p>
          <a:p>
            <a:r>
              <a:rPr lang="nl-NL" baseline="0" dirty="0"/>
              <a:t>Als ze misselijk is en niet kan eten, bij de chemo’s, geen maaltijd insuline, of na de maaltijd spuiten, afhankelijk van wat ze gegeten heeft. </a:t>
            </a:r>
          </a:p>
          <a:p>
            <a:r>
              <a:rPr lang="nl-NL" baseline="0" dirty="0"/>
              <a:t>Overweeg tijdelijk staken </a:t>
            </a:r>
            <a:r>
              <a:rPr lang="nl-NL" baseline="0" dirty="0" err="1"/>
              <a:t>metformine</a:t>
            </a:r>
            <a:r>
              <a:rPr lang="nl-NL" baseline="0" dirty="0"/>
              <a:t> </a:t>
            </a:r>
            <a:r>
              <a:rPr lang="nl-NL" baseline="0" dirty="0" err="1"/>
              <a:t>ivm</a:t>
            </a:r>
            <a:r>
              <a:rPr lang="nl-NL" baseline="0" dirty="0"/>
              <a:t> misselijkheid.  Orale antidiabetica alleen in kortwerkende vorm bij de maaltijden, bv </a:t>
            </a:r>
            <a:r>
              <a:rPr lang="nl-NL" baseline="0" dirty="0" err="1"/>
              <a:t>gliclazide</a:t>
            </a:r>
            <a:r>
              <a:rPr lang="nl-NL" baseline="0" dirty="0"/>
              <a:t> 80</a:t>
            </a:r>
          </a:p>
          <a:p>
            <a:r>
              <a:rPr lang="nl-NL" baseline="0" dirty="0"/>
              <a:t>Rond de chemokuren curves bijhouden om </a:t>
            </a:r>
            <a:r>
              <a:rPr lang="nl-NL" baseline="0" dirty="0" err="1"/>
              <a:t>hypo’s</a:t>
            </a:r>
            <a:r>
              <a:rPr lang="nl-NL" baseline="0" dirty="0"/>
              <a:t> te voorkomen. </a:t>
            </a:r>
          </a:p>
          <a:p>
            <a:r>
              <a:rPr lang="nl-NL" baseline="0" dirty="0"/>
              <a:t>Mensen zijn moe. Bezoeken aan gezondheidscentrum zo veel mogelijk uitstellen. Controle retina </a:t>
            </a:r>
            <a:r>
              <a:rPr lang="nl-NL" baseline="0" dirty="0" err="1"/>
              <a:t>etc</a:t>
            </a:r>
            <a:r>
              <a:rPr lang="nl-NL" baseline="0" dirty="0"/>
              <a:t> uitstellen. </a:t>
            </a:r>
          </a:p>
          <a:p>
            <a:r>
              <a:rPr lang="nl-NL" baseline="0" dirty="0"/>
              <a:t>Navragen Natalie: nierfunctiecontrole </a:t>
            </a:r>
            <a:r>
              <a:rPr lang="nl-NL" baseline="0" dirty="0" err="1"/>
              <a:t>ivm</a:t>
            </a:r>
            <a:r>
              <a:rPr lang="nl-NL" baseline="0" dirty="0"/>
              <a:t> </a:t>
            </a:r>
            <a:r>
              <a:rPr lang="nl-NL" baseline="0" dirty="0" err="1"/>
              <a:t>metformine</a:t>
            </a:r>
            <a:r>
              <a:rPr lang="nl-NL" baseline="0" dirty="0"/>
              <a:t>. Controle interacties met diabetesmedicatie met cytostatica. </a:t>
            </a:r>
          </a:p>
          <a:p>
            <a:r>
              <a:rPr lang="nl-NL" baseline="0" dirty="0"/>
              <a:t>Voor Natalie: hoe ga je om met </a:t>
            </a:r>
            <a:r>
              <a:rPr lang="nl-NL" baseline="0" dirty="0" err="1"/>
              <a:t>evt</a:t>
            </a:r>
            <a:r>
              <a:rPr lang="nl-NL" baseline="0" dirty="0"/>
              <a:t> antistolling? </a:t>
            </a:r>
          </a:p>
          <a:p>
            <a:endParaRPr lang="nl-NL" baseline="0" dirty="0"/>
          </a:p>
          <a:p>
            <a:endParaRPr lang="nl-NL" dirty="0"/>
          </a:p>
        </p:txBody>
      </p:sp>
      <p:sp>
        <p:nvSpPr>
          <p:cNvPr id="4" name="Tijdelijke aanduiding voor dianummer 3"/>
          <p:cNvSpPr>
            <a:spLocks noGrp="1"/>
          </p:cNvSpPr>
          <p:nvPr>
            <p:ph type="sldNum" sz="quarter" idx="10"/>
          </p:nvPr>
        </p:nvSpPr>
        <p:spPr/>
        <p:txBody>
          <a:bodyPr/>
          <a:lstStyle/>
          <a:p>
            <a:fld id="{5E564140-F1BE-4C67-A71E-1B1ED8E50F04}" type="slidenum">
              <a:rPr lang="nl-NL" smtClean="0">
                <a:solidFill>
                  <a:prstClr val="black"/>
                </a:solidFill>
              </a:rPr>
              <a:pPr/>
              <a:t>2</a:t>
            </a:fld>
            <a:endParaRPr lang="nl-NL">
              <a:solidFill>
                <a:prstClr val="black"/>
              </a:solidFill>
            </a:endParaRPr>
          </a:p>
        </p:txBody>
      </p:sp>
    </p:spTree>
    <p:extLst>
      <p:ext uri="{BB962C8B-B14F-4D97-AF65-F5344CB8AC3E}">
        <p14:creationId xmlns:p14="http://schemas.microsoft.com/office/powerpoint/2010/main" val="26677163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Essentie: shared </a:t>
            </a:r>
            <a:r>
              <a:rPr lang="nl-NL" dirty="0" err="1"/>
              <a:t>decision</a:t>
            </a:r>
            <a:r>
              <a:rPr lang="nl-NL" dirty="0"/>
              <a:t> making met</a:t>
            </a:r>
            <a:r>
              <a:rPr lang="nl-NL" baseline="0" dirty="0"/>
              <a:t> grote inbreng van patiënt. </a:t>
            </a:r>
            <a:endParaRPr lang="nl-NL" dirty="0"/>
          </a:p>
          <a:p>
            <a:r>
              <a:rPr lang="nl-NL" dirty="0"/>
              <a:t>Afwegen:</a:t>
            </a:r>
            <a:r>
              <a:rPr lang="nl-NL" baseline="0" dirty="0"/>
              <a:t> geen zinloze controles doen. Complicaties van verhoogd glucose ontstaan na 10 jaar. Maar,…. Oppassen voor cynisme. Je patiënt moet wel het gevoel hebben dat er goed gezorgd wordt. Dat is in dit stadium wat anders dan alle streefwaarden behalen. </a:t>
            </a:r>
          </a:p>
          <a:p>
            <a:r>
              <a:rPr lang="nl-NL" baseline="0" dirty="0"/>
              <a:t>Verder let op ogen: tot in verre stadia van ongeneeslijke andere ziekte is behandeling van een visusbedreigende oogaandoening zinvol, bv cataractchirurgie bij korte levensverwachting. Veel mensen met een beperkte levensverwachting </a:t>
            </a:r>
            <a:r>
              <a:rPr lang="nl-NL" b="1" baseline="0" dirty="0"/>
              <a:t>kijken </a:t>
            </a:r>
            <a:r>
              <a:rPr lang="nl-NL" b="0" baseline="0" dirty="0"/>
              <a:t>tv, maken puzzels, </a:t>
            </a:r>
            <a:r>
              <a:rPr lang="nl-NL" b="0" baseline="0" dirty="0" err="1"/>
              <a:t>sudoku’s</a:t>
            </a:r>
            <a:r>
              <a:rPr lang="nl-NL" b="0" baseline="0" dirty="0"/>
              <a:t> etc. </a:t>
            </a:r>
          </a:p>
          <a:p>
            <a:r>
              <a:rPr lang="nl-NL" b="0" baseline="0" dirty="0"/>
              <a:t>Let op eerdere houding </a:t>
            </a:r>
            <a:r>
              <a:rPr lang="nl-NL" b="0" baseline="0" dirty="0" err="1"/>
              <a:t>tov</a:t>
            </a:r>
            <a:r>
              <a:rPr lang="nl-NL" b="0" baseline="0" dirty="0"/>
              <a:t> diabetes: mensen die na hun diagnose diabetes het roer omgooiden, zullen eerder moeite hebben met omschakeling. </a:t>
            </a:r>
            <a:endParaRPr lang="nl-NL" dirty="0"/>
          </a:p>
        </p:txBody>
      </p:sp>
      <p:sp>
        <p:nvSpPr>
          <p:cNvPr id="4" name="Tijdelijke aanduiding voor dianummer 3"/>
          <p:cNvSpPr>
            <a:spLocks noGrp="1"/>
          </p:cNvSpPr>
          <p:nvPr>
            <p:ph type="sldNum" sz="quarter" idx="10"/>
          </p:nvPr>
        </p:nvSpPr>
        <p:spPr/>
        <p:txBody>
          <a:bodyPr/>
          <a:lstStyle/>
          <a:p>
            <a:fld id="{688B26FD-5A8A-42BE-BF5F-F31ED5135E58}" type="slidenum">
              <a:rPr lang="nl-NL" smtClean="0"/>
              <a:pPr/>
              <a:t>3</a:t>
            </a:fld>
            <a:endParaRPr lang="nl-NL"/>
          </a:p>
        </p:txBody>
      </p:sp>
    </p:spTree>
    <p:extLst>
      <p:ext uri="{BB962C8B-B14F-4D97-AF65-F5344CB8AC3E}">
        <p14:creationId xmlns:p14="http://schemas.microsoft.com/office/powerpoint/2010/main" val="25042891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GB" sz="1200" kern="1200" dirty="0">
                <a:solidFill>
                  <a:schemeClr val="tx1"/>
                </a:solidFill>
                <a:effectLst/>
                <a:latin typeface="+mn-lt"/>
                <a:ea typeface="+mn-ea"/>
                <a:cs typeface="+mn-cs"/>
              </a:rPr>
              <a:t>(McGill QOL: 7.11 vs. 6.85, p=0.037) </a:t>
            </a:r>
            <a:r>
              <a:rPr lang="en-GB" sz="1200" kern="1200" dirty="0" err="1">
                <a:solidFill>
                  <a:schemeClr val="tx1"/>
                </a:solidFill>
                <a:effectLst/>
                <a:latin typeface="+mn-lt"/>
                <a:ea typeface="+mn-ea"/>
                <a:cs typeface="+mn-cs"/>
              </a:rPr>
              <a:t>Schaal</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loopt</a:t>
            </a:r>
            <a:r>
              <a:rPr lang="en-GB" sz="1200" kern="1200" dirty="0">
                <a:solidFill>
                  <a:schemeClr val="tx1"/>
                </a:solidFill>
                <a:effectLst/>
                <a:latin typeface="+mn-lt"/>
                <a:ea typeface="+mn-ea"/>
                <a:cs typeface="+mn-cs"/>
              </a:rPr>
              <a:t> van 1-10. </a:t>
            </a:r>
            <a:r>
              <a:rPr lang="en-GB" sz="1200" kern="1200" dirty="0" err="1">
                <a:solidFill>
                  <a:schemeClr val="tx1"/>
                </a:solidFill>
                <a:effectLst/>
                <a:latin typeface="+mn-lt"/>
                <a:ea typeface="+mn-ea"/>
                <a:cs typeface="+mn-cs"/>
              </a:rPr>
              <a:t>Statistisch</a:t>
            </a:r>
            <a:r>
              <a:rPr lang="en-GB" sz="1200" kern="1200" dirty="0">
                <a:solidFill>
                  <a:schemeClr val="tx1"/>
                </a:solidFill>
                <a:effectLst/>
                <a:latin typeface="+mn-lt"/>
                <a:ea typeface="+mn-ea"/>
                <a:cs typeface="+mn-cs"/>
              </a:rPr>
              <a:t> significant,</a:t>
            </a:r>
            <a:r>
              <a:rPr lang="en-GB" sz="1200" kern="1200" baseline="0" dirty="0">
                <a:solidFill>
                  <a:schemeClr val="tx1"/>
                </a:solidFill>
                <a:effectLst/>
                <a:latin typeface="+mn-lt"/>
                <a:ea typeface="+mn-ea"/>
                <a:cs typeface="+mn-cs"/>
              </a:rPr>
              <a:t> </a:t>
            </a:r>
            <a:r>
              <a:rPr lang="en-GB" sz="1200" kern="1200" baseline="0" dirty="0" err="1">
                <a:solidFill>
                  <a:schemeClr val="tx1"/>
                </a:solidFill>
                <a:effectLst/>
                <a:latin typeface="+mn-lt"/>
                <a:ea typeface="+mn-ea"/>
                <a:cs typeface="+mn-cs"/>
              </a:rPr>
              <a:t>klinsch</a:t>
            </a:r>
            <a:r>
              <a:rPr lang="en-GB" sz="1200" kern="1200" baseline="0" dirty="0">
                <a:solidFill>
                  <a:schemeClr val="tx1"/>
                </a:solidFill>
                <a:effectLst/>
                <a:latin typeface="+mn-lt"/>
                <a:ea typeface="+mn-ea"/>
                <a:cs typeface="+mn-cs"/>
              </a:rPr>
              <a:t> </a:t>
            </a:r>
            <a:r>
              <a:rPr lang="en-GB" sz="1200" kern="1200" baseline="0" dirty="0" err="1">
                <a:solidFill>
                  <a:schemeClr val="tx1"/>
                </a:solidFill>
                <a:effectLst/>
                <a:latin typeface="+mn-lt"/>
                <a:ea typeface="+mn-ea"/>
                <a:cs typeface="+mn-cs"/>
              </a:rPr>
              <a:t>niet</a:t>
            </a:r>
            <a:r>
              <a:rPr lang="en-GB" sz="1200" kern="1200" baseline="0" dirty="0">
                <a:solidFill>
                  <a:schemeClr val="tx1"/>
                </a:solidFill>
                <a:effectLst/>
                <a:latin typeface="+mn-lt"/>
                <a:ea typeface="+mn-ea"/>
                <a:cs typeface="+mn-cs"/>
              </a:rPr>
              <a:t> erg significant. </a:t>
            </a:r>
            <a:r>
              <a:rPr lang="en-GB" sz="1200" kern="1200" dirty="0" err="1">
                <a:solidFill>
                  <a:schemeClr val="tx1"/>
                </a:solidFill>
                <a:effectLst/>
                <a:latin typeface="+mn-lt"/>
                <a:ea typeface="+mn-ea"/>
                <a:cs typeface="+mn-cs"/>
              </a:rPr>
              <a:t>Kortom</a:t>
            </a:r>
            <a:r>
              <a:rPr lang="en-GB" sz="1200" kern="1200" dirty="0">
                <a:solidFill>
                  <a:schemeClr val="tx1"/>
                </a:solidFill>
                <a:effectLst/>
                <a:latin typeface="+mn-lt"/>
                <a:ea typeface="+mn-ea"/>
                <a:cs typeface="+mn-cs"/>
              </a:rPr>
              <a:t>: je </a:t>
            </a:r>
            <a:r>
              <a:rPr lang="en-GB" sz="1200" kern="1200" dirty="0" err="1">
                <a:solidFill>
                  <a:schemeClr val="tx1"/>
                </a:solidFill>
                <a:effectLst/>
                <a:latin typeface="+mn-lt"/>
                <a:ea typeface="+mn-ea"/>
                <a:cs typeface="+mn-cs"/>
              </a:rPr>
              <a:t>doet</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er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geen</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kwaad</a:t>
            </a:r>
            <a:r>
              <a:rPr lang="en-GB" sz="1200" kern="1200" baseline="0" dirty="0">
                <a:solidFill>
                  <a:schemeClr val="tx1"/>
                </a:solidFill>
                <a:effectLst/>
                <a:latin typeface="+mn-lt"/>
                <a:ea typeface="+mn-ea"/>
                <a:cs typeface="+mn-cs"/>
              </a:rPr>
              <a:t> </a:t>
            </a:r>
            <a:r>
              <a:rPr lang="en-GB" sz="1200" kern="1200" baseline="0" dirty="0" err="1">
                <a:solidFill>
                  <a:schemeClr val="tx1"/>
                </a:solidFill>
                <a:effectLst/>
                <a:latin typeface="+mn-lt"/>
                <a:ea typeface="+mn-ea"/>
                <a:cs typeface="+mn-cs"/>
              </a:rPr>
              <a:t>mee</a:t>
            </a:r>
            <a:r>
              <a:rPr lang="en-GB" sz="1200" kern="1200" baseline="0" dirty="0">
                <a:solidFill>
                  <a:schemeClr val="tx1"/>
                </a:solidFill>
                <a:effectLst/>
                <a:latin typeface="+mn-lt"/>
                <a:ea typeface="+mn-ea"/>
                <a:cs typeface="+mn-cs"/>
              </a:rPr>
              <a:t>, maar </a:t>
            </a:r>
            <a:r>
              <a:rPr lang="en-GB" sz="1200" kern="1200" baseline="0" dirty="0" err="1">
                <a:solidFill>
                  <a:schemeClr val="tx1"/>
                </a:solidFill>
                <a:effectLst/>
                <a:latin typeface="+mn-lt"/>
                <a:ea typeface="+mn-ea"/>
                <a:cs typeface="+mn-cs"/>
              </a:rPr>
              <a:t>verwacht</a:t>
            </a:r>
            <a:r>
              <a:rPr lang="en-GB" sz="1200" kern="1200" baseline="0" dirty="0">
                <a:solidFill>
                  <a:schemeClr val="tx1"/>
                </a:solidFill>
                <a:effectLst/>
                <a:latin typeface="+mn-lt"/>
                <a:ea typeface="+mn-ea"/>
                <a:cs typeface="+mn-cs"/>
              </a:rPr>
              <a:t> </a:t>
            </a:r>
            <a:r>
              <a:rPr lang="en-GB" sz="1200" kern="1200" baseline="0" dirty="0" err="1">
                <a:solidFill>
                  <a:schemeClr val="tx1"/>
                </a:solidFill>
                <a:effectLst/>
                <a:latin typeface="+mn-lt"/>
                <a:ea typeface="+mn-ea"/>
                <a:cs typeface="+mn-cs"/>
              </a:rPr>
              <a:t>geen</a:t>
            </a:r>
            <a:r>
              <a:rPr lang="en-GB" sz="1200" kern="1200" baseline="0" dirty="0">
                <a:solidFill>
                  <a:schemeClr val="tx1"/>
                </a:solidFill>
                <a:effectLst/>
                <a:latin typeface="+mn-lt"/>
                <a:ea typeface="+mn-ea"/>
                <a:cs typeface="+mn-cs"/>
              </a:rPr>
              <a:t> </a:t>
            </a:r>
            <a:r>
              <a:rPr lang="en-GB" sz="1200" kern="1200" baseline="0" dirty="0" err="1">
                <a:solidFill>
                  <a:schemeClr val="tx1"/>
                </a:solidFill>
                <a:effectLst/>
                <a:latin typeface="+mn-lt"/>
                <a:ea typeface="+mn-ea"/>
                <a:cs typeface="+mn-cs"/>
              </a:rPr>
              <a:t>wonderen</a:t>
            </a:r>
            <a:r>
              <a:rPr lang="en-GB" sz="1200" kern="1200" baseline="0" dirty="0">
                <a:solidFill>
                  <a:schemeClr val="tx1"/>
                </a:solidFill>
                <a:effectLst/>
                <a:latin typeface="+mn-lt"/>
                <a:ea typeface="+mn-ea"/>
                <a:cs typeface="+mn-cs"/>
              </a:rPr>
              <a:t>. </a:t>
            </a:r>
            <a:endParaRPr lang="nl-NL" dirty="0"/>
          </a:p>
        </p:txBody>
      </p:sp>
      <p:sp>
        <p:nvSpPr>
          <p:cNvPr id="4" name="Tijdelijke aanduiding voor dianummer 3"/>
          <p:cNvSpPr>
            <a:spLocks noGrp="1"/>
          </p:cNvSpPr>
          <p:nvPr>
            <p:ph type="sldNum" sz="quarter" idx="10"/>
          </p:nvPr>
        </p:nvSpPr>
        <p:spPr/>
        <p:txBody>
          <a:bodyPr/>
          <a:lstStyle/>
          <a:p>
            <a:fld id="{688B26FD-5A8A-42BE-BF5F-F31ED5135E58}" type="slidenum">
              <a:rPr lang="nl-NL" smtClean="0"/>
              <a:pPr/>
              <a:t>5</a:t>
            </a:fld>
            <a:endParaRPr lang="nl-NL"/>
          </a:p>
        </p:txBody>
      </p:sp>
    </p:spTree>
    <p:extLst>
      <p:ext uri="{BB962C8B-B14F-4D97-AF65-F5344CB8AC3E}">
        <p14:creationId xmlns:p14="http://schemas.microsoft.com/office/powerpoint/2010/main" val="3877641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Voorgesteld</a:t>
            </a:r>
            <a:r>
              <a:rPr lang="nl-NL" baseline="0" dirty="0"/>
              <a:t> beleid: wel bijhouden, maar geen klachten = geen actie. </a:t>
            </a:r>
          </a:p>
          <a:p>
            <a:r>
              <a:rPr lang="nl-NL" baseline="0" dirty="0"/>
              <a:t>Bij hinder ophogen kortwerkende insuline. </a:t>
            </a:r>
          </a:p>
          <a:p>
            <a:r>
              <a:rPr lang="nl-NL" baseline="0" dirty="0"/>
              <a:t>Vraag aan Natalie: </a:t>
            </a:r>
            <a:r>
              <a:rPr lang="nl-NL" baseline="0" dirty="0" err="1"/>
              <a:t>dexametason</a:t>
            </a:r>
            <a:r>
              <a:rPr lang="nl-NL" baseline="0" dirty="0"/>
              <a:t> heeft langere T1/2: is er een ander beleid nodig bij hinderlijke hyperglycaemie? </a:t>
            </a:r>
            <a:endParaRPr lang="nl-NL" dirty="0"/>
          </a:p>
        </p:txBody>
      </p:sp>
      <p:sp>
        <p:nvSpPr>
          <p:cNvPr id="4" name="Tijdelijke aanduiding voor dianummer 3"/>
          <p:cNvSpPr>
            <a:spLocks noGrp="1"/>
          </p:cNvSpPr>
          <p:nvPr>
            <p:ph type="sldNum" sz="quarter" idx="10"/>
          </p:nvPr>
        </p:nvSpPr>
        <p:spPr/>
        <p:txBody>
          <a:bodyPr/>
          <a:lstStyle/>
          <a:p>
            <a:fld id="{688B26FD-5A8A-42BE-BF5F-F31ED5135E58}" type="slidenum">
              <a:rPr lang="nl-NL" smtClean="0"/>
              <a:pPr/>
              <a:t>6</a:t>
            </a:fld>
            <a:endParaRPr lang="nl-NL"/>
          </a:p>
        </p:txBody>
      </p:sp>
    </p:spTree>
    <p:extLst>
      <p:ext uri="{BB962C8B-B14F-4D97-AF65-F5344CB8AC3E}">
        <p14:creationId xmlns:p14="http://schemas.microsoft.com/office/powerpoint/2010/main" val="3091232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Bij voorkeur</a:t>
            </a:r>
            <a:r>
              <a:rPr lang="nl-NL" baseline="0" dirty="0"/>
              <a:t> alle antihypertensiva, orale antidiabetica en </a:t>
            </a:r>
            <a:r>
              <a:rPr lang="nl-NL" baseline="0" dirty="0" err="1"/>
              <a:t>statines</a:t>
            </a:r>
            <a:r>
              <a:rPr lang="nl-NL" baseline="0" dirty="0"/>
              <a:t> staken. Zeker bij slikklachten. </a:t>
            </a:r>
          </a:p>
          <a:p>
            <a:r>
              <a:rPr lang="nl-NL" baseline="0" dirty="0"/>
              <a:t>Bij basaal bolusschema: niet eten = niet spuiten. Overweeg NPH insuline of langwerkend te halveren. </a:t>
            </a:r>
          </a:p>
          <a:p>
            <a:r>
              <a:rPr lang="nl-NL" baseline="0" dirty="0"/>
              <a:t>Mijn voorstel voor controles: nuchter en bij klachten, verder niet. </a:t>
            </a:r>
            <a:endParaRPr lang="nl-NL" dirty="0"/>
          </a:p>
        </p:txBody>
      </p:sp>
      <p:sp>
        <p:nvSpPr>
          <p:cNvPr id="4" name="Tijdelijke aanduiding voor dianummer 3"/>
          <p:cNvSpPr>
            <a:spLocks noGrp="1"/>
          </p:cNvSpPr>
          <p:nvPr>
            <p:ph type="sldNum" sz="quarter" idx="10"/>
          </p:nvPr>
        </p:nvSpPr>
        <p:spPr/>
        <p:txBody>
          <a:bodyPr/>
          <a:lstStyle/>
          <a:p>
            <a:fld id="{688B26FD-5A8A-42BE-BF5F-F31ED5135E58}" type="slidenum">
              <a:rPr lang="nl-NL" smtClean="0"/>
              <a:pPr/>
              <a:t>7</a:t>
            </a:fld>
            <a:endParaRPr lang="nl-NL"/>
          </a:p>
        </p:txBody>
      </p:sp>
    </p:spTree>
    <p:extLst>
      <p:ext uri="{BB962C8B-B14F-4D97-AF65-F5344CB8AC3E}">
        <p14:creationId xmlns:p14="http://schemas.microsoft.com/office/powerpoint/2010/main" val="33568411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Titeldia">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ekop">
    <p:spTree>
      <p:nvGrpSpPr>
        <p:cNvPr id="1" name=""/>
        <p:cNvGrpSpPr/>
        <p:nvPr/>
      </p:nvGrpSpPr>
      <p:grpSpPr>
        <a:xfrm>
          <a:off x="0" y="0"/>
          <a:ext cx="0" cy="0"/>
          <a:chOff x="0" y="0"/>
          <a:chExt cx="0" cy="0"/>
        </a:xfrm>
      </p:grpSpPr>
      <p:sp>
        <p:nvSpPr>
          <p:cNvPr id="7" name="Tijdelijke aanduiding voor titel 1"/>
          <p:cNvSpPr>
            <a:spLocks noGrp="1"/>
          </p:cNvSpPr>
          <p:nvPr>
            <p:ph type="title"/>
          </p:nvPr>
        </p:nvSpPr>
        <p:spPr>
          <a:xfrm>
            <a:off x="720000" y="360000"/>
            <a:ext cx="7873200" cy="648072"/>
          </a:xfrm>
          <a:prstGeom prst="rect">
            <a:avLst/>
          </a:prstGeom>
        </p:spPr>
        <p:txBody>
          <a:bodyPr vert="horz" lIns="91440" tIns="45720" rIns="91440" bIns="45720" rtlCol="0" anchor="t" anchorCtr="0">
            <a:normAutofit/>
          </a:bodyPr>
          <a:lstStyle>
            <a:lvl1pPr algn="l">
              <a:defRPr sz="2800" b="0" i="0">
                <a:latin typeface="Calibri" pitchFamily="34" charset="0"/>
              </a:defRPr>
            </a:lvl1pPr>
          </a:lstStyle>
          <a:p>
            <a:r>
              <a:rPr lang="nl-NL"/>
              <a:t>Klik om stijl te bewerken</a:t>
            </a:r>
            <a:endParaRPr lang="nl-NL" dirty="0"/>
          </a:p>
        </p:txBody>
      </p:sp>
      <p:sp>
        <p:nvSpPr>
          <p:cNvPr id="10" name="Tijdelijke aanduiding voor tekst 9"/>
          <p:cNvSpPr>
            <a:spLocks noGrp="1"/>
          </p:cNvSpPr>
          <p:nvPr>
            <p:ph type="body" sz="quarter" idx="13" hasCustomPrompt="1"/>
          </p:nvPr>
        </p:nvSpPr>
        <p:spPr>
          <a:xfrm>
            <a:off x="719999" y="1439999"/>
            <a:ext cx="7873667" cy="4149242"/>
          </a:xfrm>
          <a:prstGeom prst="rect">
            <a:avLst/>
          </a:prstGeom>
        </p:spPr>
        <p:txBody>
          <a:bodyPr vert="horz" wrap="square" numCol="1" spcCol="180000"/>
          <a:lstStyle>
            <a:lvl1pPr marL="0" indent="0">
              <a:buNone/>
              <a:defRPr sz="1800" u="none" cap="none" baseline="0">
                <a:latin typeface="Calibri" pitchFamily="34" charset="0"/>
              </a:defRPr>
            </a:lvl1pPr>
            <a:lvl2pPr marL="0" indent="0">
              <a:defRPr sz="800" u="none"/>
            </a:lvl2pPr>
            <a:lvl3pPr marL="0" indent="0">
              <a:defRPr sz="800" u="none"/>
            </a:lvl3pPr>
            <a:lvl4pPr marL="0" indent="0">
              <a:defRPr sz="800" u="none"/>
            </a:lvl4pPr>
            <a:lvl5pPr marL="0" indent="0">
              <a:defRPr sz="800" u="none"/>
            </a:lvl5pPr>
          </a:lstStyle>
          <a:p>
            <a:pPr lvl="0"/>
            <a:r>
              <a:rPr lang="nl-NL" dirty="0"/>
              <a:t>Tekst</a:t>
            </a:r>
          </a:p>
        </p:txBody>
      </p:sp>
    </p:spTree>
    <p:extLst>
      <p:ext uri="{BB962C8B-B14F-4D97-AF65-F5344CB8AC3E}">
        <p14:creationId xmlns:p14="http://schemas.microsoft.com/office/powerpoint/2010/main" val="31411502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1_Titeldia">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a:prstGeom prst="rect">
            <a:avLst/>
          </a:prstGeom>
        </p:spPr>
        <p:txBody>
          <a:bodyPr/>
          <a:lstStyle/>
          <a:p>
            <a:r>
              <a:rPr lang="nl-NL"/>
              <a:t>Klik om stijl te bewerken</a:t>
            </a:r>
          </a:p>
        </p:txBody>
      </p:sp>
      <p:sp>
        <p:nvSpPr>
          <p:cNvPr id="3" name="Ondertitel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Klikken om de ondertitelstijl van het model te bewerken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6203032" cy="1143000"/>
          </a:xfrm>
          <a:prstGeom prst="rect">
            <a:avLst/>
          </a:prstGeom>
        </p:spPr>
        <p:txBody>
          <a:bodyPr/>
          <a:lstStyle>
            <a:lvl1pPr algn="l">
              <a:defRPr sz="3600"/>
            </a:lvl1pPr>
          </a:lstStyle>
          <a:p>
            <a:r>
              <a:rPr lang="nl-NL"/>
              <a:t>Klik om stijl te bewerken</a:t>
            </a:r>
            <a:endParaRPr lang="nl-NL" dirty="0"/>
          </a:p>
        </p:txBody>
      </p:sp>
      <p:sp>
        <p:nvSpPr>
          <p:cNvPr id="3" name="Tijdelijke aanduiding voor inhoud 2"/>
          <p:cNvSpPr>
            <a:spLocks noGrp="1"/>
          </p:cNvSpPr>
          <p:nvPr>
            <p:ph idx="1"/>
          </p:nvPr>
        </p:nvSpPr>
        <p:spPr>
          <a:xfrm>
            <a:off x="457200" y="1600200"/>
            <a:ext cx="8229600" cy="4525963"/>
          </a:xfrm>
          <a:prstGeom prst="rect">
            <a:avLst/>
          </a:prstGeo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houd van twee">
    <p:spTree>
      <p:nvGrpSpPr>
        <p:cNvPr id="1" name=""/>
        <p:cNvGrpSpPr/>
        <p:nvPr/>
      </p:nvGrpSpPr>
      <p:grpSpPr>
        <a:xfrm>
          <a:off x="0" y="0"/>
          <a:ext cx="0" cy="0"/>
          <a:chOff x="0" y="0"/>
          <a:chExt cx="0" cy="0"/>
        </a:xfrm>
      </p:grpSpPr>
      <p:sp>
        <p:nvSpPr>
          <p:cNvPr id="3" name="Tijdelijke aanduiding voor inhoud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8" name="Titel 1"/>
          <p:cNvSpPr>
            <a:spLocks noGrp="1"/>
          </p:cNvSpPr>
          <p:nvPr>
            <p:ph type="title"/>
          </p:nvPr>
        </p:nvSpPr>
        <p:spPr>
          <a:xfrm>
            <a:off x="457200" y="274638"/>
            <a:ext cx="6203032" cy="1143000"/>
          </a:xfrm>
          <a:prstGeom prst="rect">
            <a:avLst/>
          </a:prstGeom>
        </p:spPr>
        <p:txBody>
          <a:bodyPr/>
          <a:lstStyle>
            <a:lvl1pPr algn="l">
              <a:defRPr sz="3600"/>
            </a:lvl1pPr>
          </a:lstStyle>
          <a:p>
            <a:r>
              <a:rPr lang="nl-NL"/>
              <a:t>Klik om stijl te bewerken</a:t>
            </a:r>
            <a:endParaRPr lang="nl-NL"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Vergelijking">
    <p:spTree>
      <p:nvGrpSpPr>
        <p:cNvPr id="1" name=""/>
        <p:cNvGrpSpPr/>
        <p:nvPr/>
      </p:nvGrpSpPr>
      <p:grpSpPr>
        <a:xfrm>
          <a:off x="0" y="0"/>
          <a:ext cx="0" cy="0"/>
          <a:chOff x="0" y="0"/>
          <a:chExt cx="0" cy="0"/>
        </a:xfrm>
      </p:grpSpPr>
      <p:sp>
        <p:nvSpPr>
          <p:cNvPr id="3" name="Tijdelijke aanduiding voor tekst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10" name="Titel 1"/>
          <p:cNvSpPr>
            <a:spLocks noGrp="1"/>
          </p:cNvSpPr>
          <p:nvPr>
            <p:ph type="title"/>
          </p:nvPr>
        </p:nvSpPr>
        <p:spPr>
          <a:xfrm>
            <a:off x="457200" y="274638"/>
            <a:ext cx="6203032" cy="1143000"/>
          </a:xfrm>
          <a:prstGeom prst="rect">
            <a:avLst/>
          </a:prstGeom>
        </p:spPr>
        <p:txBody>
          <a:bodyPr/>
          <a:lstStyle>
            <a:lvl1pPr algn="l">
              <a:defRPr sz="3600"/>
            </a:lvl1pPr>
          </a:lstStyle>
          <a:p>
            <a:r>
              <a:rPr lang="nl-NL"/>
              <a:t>Klik om stijl te bewerken</a:t>
            </a:r>
            <a:endParaRPr lang="nl-NL"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539552" y="4800600"/>
            <a:ext cx="5486400" cy="566738"/>
          </a:xfrm>
          <a:prstGeom prst="rect">
            <a:avLst/>
          </a:prstGeom>
        </p:spPr>
        <p:txBody>
          <a:bodyPr anchor="b"/>
          <a:lstStyle>
            <a:lvl1pPr algn="l">
              <a:defRPr sz="2000" b="1"/>
            </a:lvl1pPr>
          </a:lstStyle>
          <a:p>
            <a:r>
              <a:rPr lang="nl-NL"/>
              <a:t>Klik om stijl te bewerken</a:t>
            </a:r>
          </a:p>
        </p:txBody>
      </p:sp>
      <p:sp>
        <p:nvSpPr>
          <p:cNvPr id="3" name="Tijdelijke aanduiding voor afbeelding 2"/>
          <p:cNvSpPr>
            <a:spLocks noGrp="1"/>
          </p:cNvSpPr>
          <p:nvPr>
            <p:ph type="pic" idx="1"/>
          </p:nvPr>
        </p:nvSpPr>
        <p:spPr>
          <a:xfrm>
            <a:off x="539552"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4" name="Tijdelijke aanduiding voor tekst 3"/>
          <p:cNvSpPr>
            <a:spLocks noGrp="1"/>
          </p:cNvSpPr>
          <p:nvPr>
            <p:ph type="body" sz="half" idx="2"/>
          </p:nvPr>
        </p:nvSpPr>
        <p:spPr>
          <a:xfrm>
            <a:off x="539552"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Klikken om de tekststijl van het model te bewerken</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aster">
    <p:spTree>
      <p:nvGrpSpPr>
        <p:cNvPr id="1" name=""/>
        <p:cNvGrpSpPr/>
        <p:nvPr/>
      </p:nvGrpSpPr>
      <p:grpSpPr>
        <a:xfrm>
          <a:off x="0" y="0"/>
          <a:ext cx="0" cy="0"/>
          <a:chOff x="0" y="0"/>
          <a:chExt cx="0" cy="0"/>
        </a:xfrm>
      </p:grpSpPr>
      <p:sp>
        <p:nvSpPr>
          <p:cNvPr id="7" name="Tijdelijke aanduiding voor titel 1"/>
          <p:cNvSpPr>
            <a:spLocks noGrp="1"/>
          </p:cNvSpPr>
          <p:nvPr>
            <p:ph type="title"/>
          </p:nvPr>
        </p:nvSpPr>
        <p:spPr>
          <a:xfrm>
            <a:off x="360000" y="280800"/>
            <a:ext cx="6516256" cy="648072"/>
          </a:xfrm>
          <a:prstGeom prst="rect">
            <a:avLst/>
          </a:prstGeom>
        </p:spPr>
        <p:txBody>
          <a:bodyPr vert="horz" lIns="91440" tIns="45720" rIns="91440" bIns="45720" rtlCol="0" anchor="t" anchorCtr="0">
            <a:normAutofit/>
          </a:bodyPr>
          <a:lstStyle>
            <a:lvl1pPr algn="l">
              <a:defRPr sz="2800" b="0" i="0"/>
            </a:lvl1pPr>
          </a:lstStyle>
          <a:p>
            <a:r>
              <a:rPr lang="nl-NL"/>
              <a:t>Klik om stijl te bewerken</a:t>
            </a:r>
            <a:endParaRPr lang="nl-NL" dirty="0"/>
          </a:p>
        </p:txBody>
      </p:sp>
      <p:sp>
        <p:nvSpPr>
          <p:cNvPr id="8" name="Tijdelijke aanduiding voor tekst 9"/>
          <p:cNvSpPr>
            <a:spLocks noGrp="1"/>
          </p:cNvSpPr>
          <p:nvPr>
            <p:ph type="body" sz="quarter" idx="13" hasCustomPrompt="1"/>
          </p:nvPr>
        </p:nvSpPr>
        <p:spPr>
          <a:xfrm>
            <a:off x="359999" y="1439999"/>
            <a:ext cx="6660000" cy="4140000"/>
          </a:xfrm>
          <a:prstGeom prst="rect">
            <a:avLst/>
          </a:prstGeom>
        </p:spPr>
        <p:txBody>
          <a:bodyPr vert="horz" wrap="square" numCol="1" spcCol="0">
            <a:noAutofit/>
          </a:bodyPr>
          <a:lstStyle>
            <a:lvl1pPr marL="0" indent="0">
              <a:buNone/>
              <a:defRPr sz="1800" u="none" cap="none" baseline="0"/>
            </a:lvl1pPr>
            <a:lvl2pPr marL="0" indent="0">
              <a:defRPr sz="800" u="none"/>
            </a:lvl2pPr>
            <a:lvl3pPr marL="0" indent="0">
              <a:defRPr sz="800" u="none"/>
            </a:lvl3pPr>
            <a:lvl4pPr marL="0" indent="0">
              <a:defRPr sz="800" u="none"/>
            </a:lvl4pPr>
            <a:lvl5pPr marL="0" indent="0">
              <a:defRPr sz="800" u="none"/>
            </a:lvl5pPr>
          </a:lstStyle>
          <a:p>
            <a:pPr lvl="0"/>
            <a:r>
              <a:rPr lang="nl-NL" dirty="0"/>
              <a:t>Hier komt een invultekst. </a:t>
            </a:r>
          </a:p>
        </p:txBody>
      </p:sp>
    </p:spTree>
    <p:extLst>
      <p:ext uri="{BB962C8B-B14F-4D97-AF65-F5344CB8AC3E}">
        <p14:creationId xmlns:p14="http://schemas.microsoft.com/office/powerpoint/2010/main" val="33384896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10" cstate="prin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80559845"/>
      </p:ext>
    </p:extLst>
  </p:cSld>
  <p:clrMap bg1="lt1" tx1="dk1" bg2="lt2" tx2="dk2" accent1="accent1" accent2="accent2" accent3="accent3" accent4="accent4" accent5="accent5" accent6="accent6" hlink="hlink" folHlink="folHlink"/>
  <p:sldLayoutIdLst>
    <p:sldLayoutId id="2147483677" r:id="rId1"/>
    <p:sldLayoutId id="2147483676" r:id="rId2"/>
    <p:sldLayoutId id="2147483678" r:id="rId3"/>
    <p:sldLayoutId id="2147483679" r:id="rId4"/>
    <p:sldLayoutId id="2147483680" r:id="rId5"/>
    <p:sldLayoutId id="2147483681" r:id="rId6"/>
    <p:sldLayoutId id="2147483682" r:id="rId7"/>
    <p:sldLayoutId id="2147483683" r:id="rId8"/>
  </p:sldLayoutIdLst>
  <p:hf hdr="0" ftr="0" dt="0"/>
  <p:txStyles>
    <p:titleStyle>
      <a:lvl1pPr algn="ctr" defTabSz="457200" rtl="0" eaLnBrk="1" latinLnBrk="0" hangingPunct="1">
        <a:spcBef>
          <a:spcPct val="0"/>
        </a:spcBef>
        <a:buNone/>
        <a:defRPr sz="4400" kern="1200">
          <a:solidFill>
            <a:srgbClr val="005A8B"/>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rgbClr val="3D5560"/>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rgbClr val="3D5560"/>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rgbClr val="3D5560"/>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3D5560"/>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3D5560"/>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srcRect/>
          <a:stretch>
            <a:fillRect/>
          </a:stretch>
        </a:blipFill>
        <a:effectLst/>
      </p:bgPr>
    </p:bg>
    <p:spTree>
      <p:nvGrpSpPr>
        <p:cNvPr id="1" name=""/>
        <p:cNvGrpSpPr/>
        <p:nvPr/>
      </p:nvGrpSpPr>
      <p:grpSpPr>
        <a:xfrm>
          <a:off x="0" y="0"/>
          <a:ext cx="0" cy="0"/>
          <a:chOff x="0" y="0"/>
          <a:chExt cx="0" cy="0"/>
        </a:xfrm>
      </p:grpSpPr>
      <p:sp>
        <p:nvSpPr>
          <p:cNvPr id="6" name="Tekstvak 5"/>
          <p:cNvSpPr txBox="1"/>
          <p:nvPr/>
        </p:nvSpPr>
        <p:spPr>
          <a:xfrm>
            <a:off x="971600" y="2564904"/>
            <a:ext cx="7128792" cy="523220"/>
          </a:xfrm>
          <a:prstGeom prst="rect">
            <a:avLst/>
          </a:prstGeom>
          <a:noFill/>
        </p:spPr>
        <p:txBody>
          <a:bodyPr wrap="square" rtlCol="0">
            <a:spAutoFit/>
          </a:bodyPr>
          <a:lstStyle/>
          <a:p>
            <a:pPr algn="ctr"/>
            <a:r>
              <a:rPr lang="nl-NL" sz="2800" dirty="0">
                <a:solidFill>
                  <a:srgbClr val="005A8B"/>
                </a:solidFill>
                <a:latin typeface="Calibri" pitchFamily="34" charset="0"/>
                <a:cs typeface="Sofia Pro Black"/>
              </a:rPr>
              <a:t>Diabetes in de terminale fase</a:t>
            </a:r>
            <a:endParaRPr lang="nl-NL" dirty="0">
              <a:solidFill>
                <a:srgbClr val="005A8B"/>
              </a:solidFill>
              <a:latin typeface="Sofia Pro Black"/>
              <a:cs typeface="Sofia Pro Black"/>
            </a:endParaRPr>
          </a:p>
        </p:txBody>
      </p:sp>
    </p:spTree>
    <p:extLst>
      <p:ext uri="{BB962C8B-B14F-4D97-AF65-F5344CB8AC3E}">
        <p14:creationId xmlns:p14="http://schemas.microsoft.com/office/powerpoint/2010/main" val="6076403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vak 4"/>
          <p:cNvSpPr txBox="1"/>
          <p:nvPr/>
        </p:nvSpPr>
        <p:spPr>
          <a:xfrm>
            <a:off x="1259632" y="1844824"/>
            <a:ext cx="7416824" cy="4154984"/>
          </a:xfrm>
          <a:prstGeom prst="rect">
            <a:avLst/>
          </a:prstGeom>
          <a:noFill/>
        </p:spPr>
        <p:txBody>
          <a:bodyPr wrap="square" rtlCol="0">
            <a:spAutoFit/>
          </a:bodyPr>
          <a:lstStyle/>
          <a:p>
            <a:pPr marL="342900" indent="-342900">
              <a:buFont typeface="Arial" panose="020B0604020202020204" pitchFamily="34" charset="0"/>
              <a:buChar char="•"/>
            </a:pPr>
            <a:r>
              <a:rPr lang="nl-NL" sz="2400" dirty="0" err="1"/>
              <a:t>Pte</a:t>
            </a:r>
            <a:r>
              <a:rPr lang="nl-NL" sz="2400" dirty="0"/>
              <a:t> 59 jaar, bij bevolkingsonderzoek mammacarcinoom vastgesteld, T2, N0 M0</a:t>
            </a:r>
          </a:p>
          <a:p>
            <a:pPr marL="342900" indent="-342900">
              <a:buFont typeface="Arial" panose="020B0604020202020204" pitchFamily="34" charset="0"/>
              <a:buChar char="•"/>
            </a:pPr>
            <a:r>
              <a:rPr lang="nl-NL" sz="2400" dirty="0"/>
              <a:t>Curatieve behandeling met mammasparende chirurgie, </a:t>
            </a:r>
            <a:r>
              <a:rPr lang="nl-NL" sz="2400" dirty="0" err="1"/>
              <a:t>nabestraling</a:t>
            </a:r>
            <a:r>
              <a:rPr lang="nl-NL" sz="2400" dirty="0"/>
              <a:t> en chemotherapie</a:t>
            </a:r>
          </a:p>
          <a:p>
            <a:pPr marL="342900" indent="-342900">
              <a:buFont typeface="Arial" panose="020B0604020202020204" pitchFamily="34" charset="0"/>
              <a:buChar char="•"/>
            </a:pPr>
            <a:r>
              <a:rPr lang="nl-NL" sz="2400" dirty="0"/>
              <a:t>Ze heeft sinds 5 jaar diabetes waarvoor </a:t>
            </a:r>
          </a:p>
          <a:p>
            <a:pPr marL="800100" lvl="1" indent="-342900">
              <a:buFont typeface="Courier New" panose="02070309020205020404" pitchFamily="49" charset="0"/>
              <a:buChar char="o"/>
            </a:pPr>
            <a:r>
              <a:rPr lang="nl-NL" sz="2400" dirty="0" err="1"/>
              <a:t>Metformine</a:t>
            </a:r>
            <a:r>
              <a:rPr lang="nl-NL" sz="2400" dirty="0"/>
              <a:t> 2 </a:t>
            </a:r>
            <a:r>
              <a:rPr lang="nl-NL" sz="2400" dirty="0" err="1"/>
              <a:t>dd</a:t>
            </a:r>
            <a:r>
              <a:rPr lang="nl-NL" sz="2400" dirty="0"/>
              <a:t> 1000 mg, </a:t>
            </a:r>
          </a:p>
          <a:p>
            <a:pPr marL="800100" lvl="1" indent="-342900">
              <a:buFont typeface="Courier New" panose="02070309020205020404" pitchFamily="49" charset="0"/>
              <a:buChar char="o"/>
            </a:pPr>
            <a:r>
              <a:rPr lang="nl-NL" sz="2400" dirty="0"/>
              <a:t>NPH insuline 32 E ‘s avonds</a:t>
            </a:r>
          </a:p>
          <a:p>
            <a:pPr marL="800100" lvl="1" indent="-342900">
              <a:buFont typeface="Courier New" panose="02070309020205020404" pitchFamily="49" charset="0"/>
              <a:buChar char="o"/>
            </a:pPr>
            <a:r>
              <a:rPr lang="nl-NL" sz="2400" dirty="0"/>
              <a:t>Snelwerkende insuline 12, 8, 16 E bij de maaltijden. </a:t>
            </a:r>
          </a:p>
          <a:p>
            <a:pPr marL="800100" lvl="1" indent="-342900">
              <a:buFont typeface="Courier New" panose="02070309020205020404" pitchFamily="49" charset="0"/>
              <a:buChar char="o"/>
            </a:pPr>
            <a:r>
              <a:rPr lang="nl-NL" sz="2400" dirty="0"/>
              <a:t>Overige medicatie: simvastatine, </a:t>
            </a:r>
            <a:r>
              <a:rPr lang="nl-NL" sz="2400" dirty="0" err="1"/>
              <a:t>lisinopril</a:t>
            </a:r>
            <a:r>
              <a:rPr lang="nl-NL" sz="2400" dirty="0"/>
              <a:t>/HCTZ, amlodipine</a:t>
            </a:r>
          </a:p>
        </p:txBody>
      </p:sp>
      <p:sp>
        <p:nvSpPr>
          <p:cNvPr id="2" name="Titel 1"/>
          <p:cNvSpPr>
            <a:spLocks noGrp="1"/>
          </p:cNvSpPr>
          <p:nvPr>
            <p:ph type="title"/>
          </p:nvPr>
        </p:nvSpPr>
        <p:spPr>
          <a:xfrm>
            <a:off x="611188" y="188640"/>
            <a:ext cx="5647184" cy="1152128"/>
          </a:xfrm>
        </p:spPr>
        <p:txBody>
          <a:bodyPr>
            <a:normAutofit/>
          </a:bodyPr>
          <a:lstStyle/>
          <a:p>
            <a:pPr algn="l"/>
            <a:r>
              <a:rPr lang="nl-NL" sz="3600" b="1" cap="none" dirty="0"/>
              <a:t>Diabetes en oncologie</a:t>
            </a:r>
          </a:p>
        </p:txBody>
      </p:sp>
      <p:sp>
        <p:nvSpPr>
          <p:cNvPr id="8" name="Tekstvak 7"/>
          <p:cNvSpPr txBox="1"/>
          <p:nvPr/>
        </p:nvSpPr>
        <p:spPr>
          <a:xfrm rot="20774550">
            <a:off x="834718" y="1205532"/>
            <a:ext cx="4680520" cy="3046988"/>
          </a:xfrm>
          <a:prstGeom prst="rect">
            <a:avLst/>
          </a:prstGeom>
          <a:gradFill>
            <a:gsLst>
              <a:gs pos="0">
                <a:srgbClr val="5E9EFF"/>
              </a:gs>
              <a:gs pos="39999">
                <a:srgbClr val="85C2FF"/>
              </a:gs>
              <a:gs pos="70000">
                <a:srgbClr val="C4D6EB"/>
              </a:gs>
              <a:gs pos="100000">
                <a:srgbClr val="FFEBFA"/>
              </a:gs>
            </a:gsLst>
            <a:lin ang="5400000" scaled="0"/>
          </a:gradFill>
        </p:spPr>
        <p:txBody>
          <a:bodyPr wrap="square" rtlCol="0">
            <a:spAutoFit/>
          </a:bodyPr>
          <a:lstStyle/>
          <a:p>
            <a:r>
              <a:rPr lang="nl-NL" sz="2400" dirty="0"/>
              <a:t>Ze wordt in een periode van 6 weken 30 keer bestraald en krijgt aansluitend 6 keer om de 3 weken een chemokuur. </a:t>
            </a:r>
          </a:p>
          <a:p>
            <a:r>
              <a:rPr lang="nl-NL" sz="2400" dirty="0"/>
              <a:t>Hoe ga je met de diabetesbehandeling om? </a:t>
            </a:r>
          </a:p>
          <a:p>
            <a:endParaRPr lang="nl-NL" sz="2400" dirty="0"/>
          </a:p>
          <a:p>
            <a:endParaRPr lang="nl-NL" sz="2400" dirty="0"/>
          </a:p>
        </p:txBody>
      </p:sp>
      <p:pic>
        <p:nvPicPr>
          <p:cNvPr id="1026" name="Picture 2" descr="http://www.anoukliebers.com/wp-content/uploads/2012/09/Pink-ribbon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520" y="5013176"/>
            <a:ext cx="1762125" cy="13144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451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07504" y="116632"/>
            <a:ext cx="7056784" cy="1080120"/>
          </a:xfrm>
        </p:spPr>
        <p:txBody>
          <a:bodyPr/>
          <a:lstStyle/>
          <a:p>
            <a:r>
              <a:rPr lang="nl-NL" b="1" dirty="0"/>
              <a:t>Diabetes en oncologie</a:t>
            </a:r>
            <a:endParaRPr lang="nl-NL" dirty="0"/>
          </a:p>
        </p:txBody>
      </p:sp>
      <p:sp>
        <p:nvSpPr>
          <p:cNvPr id="2051" name="Rectangle 3"/>
          <p:cNvSpPr>
            <a:spLocks noGrp="1" noChangeArrowheads="1"/>
          </p:cNvSpPr>
          <p:nvPr>
            <p:ph type="subTitle" idx="1"/>
          </p:nvPr>
        </p:nvSpPr>
        <p:spPr>
          <a:xfrm>
            <a:off x="1115616" y="1700808"/>
            <a:ext cx="6624736" cy="2952328"/>
          </a:xfrm>
        </p:spPr>
        <p:txBody>
          <a:bodyPr/>
          <a:lstStyle/>
          <a:p>
            <a:pPr algn="l"/>
            <a:r>
              <a:rPr lang="nl-NL" dirty="0"/>
              <a:t>5 jaar later heeft ze toch </a:t>
            </a:r>
            <a:r>
              <a:rPr lang="nl-NL" dirty="0" err="1"/>
              <a:t>wervelmeta’s</a:t>
            </a:r>
            <a:r>
              <a:rPr lang="nl-NL" dirty="0"/>
              <a:t> waarvan vooral pijn heeft, die goed reageert op </a:t>
            </a:r>
            <a:r>
              <a:rPr lang="nl-NL" dirty="0" err="1"/>
              <a:t>Nsaids</a:t>
            </a:r>
            <a:r>
              <a:rPr lang="nl-NL" dirty="0"/>
              <a:t>.  Verder goede toestand: </a:t>
            </a:r>
            <a:r>
              <a:rPr lang="nl-NL" dirty="0" err="1"/>
              <a:t>Karnofskyscore</a:t>
            </a:r>
            <a:r>
              <a:rPr lang="nl-NL" dirty="0"/>
              <a:t> 90. </a:t>
            </a:r>
          </a:p>
          <a:p>
            <a:pPr algn="l"/>
            <a:endParaRPr lang="nl-NL" dirty="0"/>
          </a:p>
        </p:txBody>
      </p:sp>
      <p:pic>
        <p:nvPicPr>
          <p:cNvPr id="4" name="Picture 2" descr="http://www.anoukliebers.com/wp-content/uploads/2012/09/Pink-ribbon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5575" y="5085184"/>
            <a:ext cx="1762125" cy="1314451"/>
          </a:xfrm>
          <a:prstGeom prst="rect">
            <a:avLst/>
          </a:prstGeom>
          <a:noFill/>
          <a:extLst>
            <a:ext uri="{909E8E84-426E-40DD-AFC4-6F175D3DCCD1}">
              <a14:hiddenFill xmlns:a14="http://schemas.microsoft.com/office/drawing/2010/main">
                <a:solidFill>
                  <a:srgbClr val="FFFFFF"/>
                </a:solidFill>
              </a14:hiddenFill>
            </a:ext>
          </a:extLst>
        </p:spPr>
      </p:pic>
      <p:sp>
        <p:nvSpPr>
          <p:cNvPr id="2" name="Tekstvak 1"/>
          <p:cNvSpPr txBox="1"/>
          <p:nvPr/>
        </p:nvSpPr>
        <p:spPr>
          <a:xfrm rot="20705477">
            <a:off x="3836444" y="3090635"/>
            <a:ext cx="5256584" cy="2616101"/>
          </a:xfrm>
          <a:prstGeom prst="rect">
            <a:avLst/>
          </a:prstGeom>
          <a:gradFill>
            <a:gsLst>
              <a:gs pos="84000">
                <a:schemeClr val="tx1">
                  <a:lumMod val="20000"/>
                  <a:lumOff val="80000"/>
                </a:schemeClr>
              </a:gs>
              <a:gs pos="100000">
                <a:schemeClr val="accent1">
                  <a:shade val="67500"/>
                  <a:satMod val="115000"/>
                </a:schemeClr>
              </a:gs>
              <a:gs pos="100000">
                <a:schemeClr val="accent1">
                  <a:shade val="100000"/>
                  <a:satMod val="115000"/>
                </a:schemeClr>
              </a:gs>
            </a:gsLst>
            <a:lin ang="5400000" scaled="0"/>
          </a:gradFill>
        </p:spPr>
        <p:txBody>
          <a:bodyPr wrap="square" rtlCol="0">
            <a:spAutoFit/>
          </a:bodyPr>
          <a:lstStyle/>
          <a:p>
            <a:r>
              <a:rPr lang="nl-NL" sz="2800" dirty="0"/>
              <a:t>Wat doe je met de diabetesbehandeling?  </a:t>
            </a:r>
          </a:p>
          <a:p>
            <a:pPr marL="285750" indent="-285750">
              <a:buFont typeface="Arial" panose="020B0604020202020204" pitchFamily="34" charset="0"/>
              <a:buChar char="•"/>
            </a:pPr>
            <a:r>
              <a:rPr lang="nl-NL" sz="2800" dirty="0"/>
              <a:t>Controle retina, voeten</a:t>
            </a:r>
          </a:p>
          <a:p>
            <a:pPr marL="285750" indent="-285750">
              <a:buFont typeface="Arial" panose="020B0604020202020204" pitchFamily="34" charset="0"/>
              <a:buChar char="•"/>
            </a:pPr>
            <a:r>
              <a:rPr lang="nl-NL" sz="2800" dirty="0"/>
              <a:t>Insulinetherapie</a:t>
            </a:r>
          </a:p>
          <a:p>
            <a:pPr marL="285750" indent="-285750">
              <a:buFont typeface="Arial" panose="020B0604020202020204" pitchFamily="34" charset="0"/>
              <a:buChar char="•"/>
            </a:pPr>
            <a:r>
              <a:rPr lang="nl-NL" sz="2800" dirty="0" err="1"/>
              <a:t>Statine</a:t>
            </a:r>
            <a:r>
              <a:rPr lang="nl-NL" sz="2800" dirty="0"/>
              <a:t>, </a:t>
            </a:r>
            <a:r>
              <a:rPr lang="nl-NL" sz="2800" dirty="0" err="1"/>
              <a:t>antihyper</a:t>
            </a:r>
            <a:r>
              <a:rPr lang="nl-NL" sz="2400" dirty="0" err="1"/>
              <a:t>tensiva</a:t>
            </a:r>
            <a:endParaRPr lang="nl-NL" sz="2400" dirty="0"/>
          </a:p>
          <a:p>
            <a:pPr marL="285750" indent="-285750">
              <a:buFont typeface="Arial" panose="020B0604020202020204" pitchFamily="34" charset="0"/>
              <a:buChar char="•"/>
            </a:pPr>
            <a:r>
              <a:rPr lang="nl-NL" sz="2400" dirty="0" err="1"/>
              <a:t>Thrombocyten</a:t>
            </a:r>
            <a:r>
              <a:rPr lang="nl-NL" sz="2400" dirty="0"/>
              <a:t> aggregatieremmers</a:t>
            </a:r>
          </a:p>
        </p:txBody>
      </p:sp>
    </p:spTree>
    <p:extLst>
      <p:ext uri="{BB962C8B-B14F-4D97-AF65-F5344CB8AC3E}">
        <p14:creationId xmlns:p14="http://schemas.microsoft.com/office/powerpoint/2010/main" val="1965363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95536" y="260648"/>
            <a:ext cx="6552728" cy="1143000"/>
          </a:xfrm>
        </p:spPr>
        <p:txBody>
          <a:bodyPr/>
          <a:lstStyle/>
          <a:p>
            <a:r>
              <a:rPr lang="nl-NL" b="1" dirty="0"/>
              <a:t>Diabetes en oncologie</a:t>
            </a:r>
            <a:endParaRPr lang="nl-NL" dirty="0"/>
          </a:p>
        </p:txBody>
      </p:sp>
      <p:sp>
        <p:nvSpPr>
          <p:cNvPr id="2051" name="Rectangle 3"/>
          <p:cNvSpPr>
            <a:spLocks noGrp="1" noChangeArrowheads="1"/>
          </p:cNvSpPr>
          <p:nvPr>
            <p:ph type="subTitle" idx="1"/>
          </p:nvPr>
        </p:nvSpPr>
        <p:spPr>
          <a:xfrm>
            <a:off x="971600" y="2132856"/>
            <a:ext cx="7704856" cy="4104456"/>
          </a:xfrm>
        </p:spPr>
        <p:txBody>
          <a:bodyPr/>
          <a:lstStyle/>
          <a:p>
            <a:pPr algn="l"/>
            <a:r>
              <a:rPr lang="nl-NL" dirty="0"/>
              <a:t>Onderzoek USA</a:t>
            </a:r>
          </a:p>
          <a:p>
            <a:pPr marL="457200" indent="-457200" algn="l">
              <a:buFont typeface="Arial" panose="020B0604020202020204" pitchFamily="34" charset="0"/>
              <a:buChar char="•"/>
            </a:pPr>
            <a:r>
              <a:rPr lang="nl-NL" dirty="0"/>
              <a:t>381 met </a:t>
            </a:r>
            <a:r>
              <a:rPr lang="nl-NL" i="1" dirty="0" err="1"/>
              <a:t>advanced</a:t>
            </a:r>
            <a:r>
              <a:rPr lang="nl-NL" i="1" dirty="0"/>
              <a:t> </a:t>
            </a:r>
            <a:r>
              <a:rPr lang="nl-NL" i="1" dirty="0" err="1"/>
              <a:t>life</a:t>
            </a:r>
            <a:r>
              <a:rPr lang="nl-NL" i="1" dirty="0"/>
              <a:t> </a:t>
            </a:r>
            <a:r>
              <a:rPr lang="nl-NL" i="1" dirty="0" err="1"/>
              <a:t>limiting</a:t>
            </a:r>
            <a:r>
              <a:rPr lang="nl-NL" i="1" dirty="0"/>
              <a:t> </a:t>
            </a:r>
            <a:r>
              <a:rPr lang="nl-NL" i="1" dirty="0" err="1"/>
              <a:t>illness</a:t>
            </a:r>
            <a:endParaRPr lang="nl-NL" i="1" dirty="0"/>
          </a:p>
          <a:p>
            <a:pPr marL="457200" indent="-457200" algn="l">
              <a:buFont typeface="Arial" panose="020B0604020202020204" pitchFamily="34" charset="0"/>
              <a:buChar char="•"/>
            </a:pPr>
            <a:r>
              <a:rPr lang="nl-NL" dirty="0"/>
              <a:t>Niet-geblindeerde pragmatische trial</a:t>
            </a:r>
          </a:p>
          <a:p>
            <a:pPr marL="457200" indent="-457200" algn="l">
              <a:buFont typeface="Arial" panose="020B0604020202020204" pitchFamily="34" charset="0"/>
              <a:buChar char="•"/>
            </a:pPr>
            <a:r>
              <a:rPr lang="nl-NL" dirty="0"/>
              <a:t>1:1 staken van </a:t>
            </a:r>
            <a:r>
              <a:rPr lang="nl-NL" dirty="0" err="1"/>
              <a:t>statines</a:t>
            </a:r>
            <a:endParaRPr lang="nl-NL" dirty="0"/>
          </a:p>
          <a:p>
            <a:pPr marL="457200" indent="-457200" algn="l">
              <a:buFont typeface="Arial" panose="020B0604020202020204" pitchFamily="34" charset="0"/>
              <a:buChar char="•"/>
            </a:pPr>
            <a:r>
              <a:rPr lang="nl-NL" dirty="0"/>
              <a:t>Uitkomsten: kwaliteit van leven, overleving</a:t>
            </a:r>
          </a:p>
          <a:p>
            <a:pPr algn="l"/>
            <a:r>
              <a:rPr lang="nl-NL" dirty="0"/>
              <a:t>        </a:t>
            </a:r>
            <a:r>
              <a:rPr lang="en-GB" sz="1000" dirty="0"/>
              <a:t>Amy </a:t>
            </a:r>
            <a:r>
              <a:rPr lang="en-GB" sz="1000" dirty="0" err="1"/>
              <a:t>Pickar</a:t>
            </a:r>
            <a:r>
              <a:rPr lang="en-GB" sz="1000" dirty="0"/>
              <a:t> Abernethy, Jean </a:t>
            </a:r>
            <a:r>
              <a:rPr lang="en-GB" sz="1000" dirty="0" err="1"/>
              <a:t>Kutner</a:t>
            </a:r>
            <a:r>
              <a:rPr lang="en-GB" sz="1000" dirty="0"/>
              <a:t>, Patrick Jud Blatchford, Christine Ritchie, Diane </a:t>
            </a:r>
            <a:r>
              <a:rPr lang="en-GB" sz="1000" dirty="0" err="1"/>
              <a:t>Fairclough</a:t>
            </a:r>
            <a:r>
              <a:rPr lang="en-GB" sz="1000" dirty="0"/>
              <a:t>, Laura Hanson, Janet Bull and PCRC Investigators J </a:t>
            </a:r>
            <a:r>
              <a:rPr lang="en-GB" sz="1000" dirty="0" err="1"/>
              <a:t>Clin</a:t>
            </a:r>
            <a:r>
              <a:rPr lang="en-GB" sz="1000" dirty="0"/>
              <a:t> </a:t>
            </a:r>
            <a:r>
              <a:rPr lang="en-GB" sz="1000" dirty="0" err="1"/>
              <a:t>Oncol</a:t>
            </a:r>
            <a:r>
              <a:rPr lang="en-GB" sz="1000" dirty="0"/>
              <a:t> (Meeting Abstracts) June 2014 vol. 32no. </a:t>
            </a:r>
            <a:r>
              <a:rPr lang="nl-NL" sz="1000" dirty="0"/>
              <a:t>18_suppl LBA9514</a:t>
            </a:r>
          </a:p>
          <a:p>
            <a:pPr algn="l"/>
            <a:endParaRPr lang="nl-NL" dirty="0"/>
          </a:p>
        </p:txBody>
      </p:sp>
      <p:pic>
        <p:nvPicPr>
          <p:cNvPr id="4" name="Picture 2" descr="http://www.anoukliebers.com/wp-content/uploads/2012/09/Pink-ribbon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575" y="5589240"/>
            <a:ext cx="1762125" cy="11521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6129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95536" y="332656"/>
            <a:ext cx="6480720" cy="1143000"/>
          </a:xfrm>
        </p:spPr>
        <p:txBody>
          <a:bodyPr/>
          <a:lstStyle/>
          <a:p>
            <a:r>
              <a:rPr lang="nl-NL" b="1" dirty="0"/>
              <a:t>Diabetes en oncologie</a:t>
            </a:r>
            <a:endParaRPr lang="nl-NL" dirty="0"/>
          </a:p>
        </p:txBody>
      </p:sp>
      <p:sp>
        <p:nvSpPr>
          <p:cNvPr id="2051" name="Rectangle 3"/>
          <p:cNvSpPr>
            <a:spLocks noGrp="1" noChangeArrowheads="1"/>
          </p:cNvSpPr>
          <p:nvPr>
            <p:ph type="subTitle" idx="1"/>
          </p:nvPr>
        </p:nvSpPr>
        <p:spPr>
          <a:xfrm>
            <a:off x="395536" y="1484784"/>
            <a:ext cx="8496944" cy="5040560"/>
          </a:xfrm>
        </p:spPr>
        <p:txBody>
          <a:bodyPr/>
          <a:lstStyle/>
          <a:p>
            <a:pPr algn="l"/>
            <a:r>
              <a:rPr lang="nl-NL" dirty="0"/>
              <a:t>Uitkomsten</a:t>
            </a:r>
          </a:p>
          <a:p>
            <a:pPr marL="457200" indent="-457200" algn="l">
              <a:buFont typeface="Arial" panose="020B0604020202020204" pitchFamily="34" charset="0"/>
              <a:buChar char="•"/>
            </a:pPr>
            <a:r>
              <a:rPr lang="nl-NL" dirty="0"/>
              <a:t>Na 60 dagen gelijke sterfte (24 </a:t>
            </a:r>
            <a:r>
              <a:rPr lang="nl-NL" dirty="0" err="1"/>
              <a:t>vs</a:t>
            </a:r>
            <a:r>
              <a:rPr lang="nl-NL" dirty="0"/>
              <a:t> 20% ns)</a:t>
            </a:r>
          </a:p>
          <a:p>
            <a:pPr marL="457200" indent="-457200" algn="l">
              <a:buFont typeface="Arial" panose="020B0604020202020204" pitchFamily="34" charset="0"/>
              <a:buChar char="•"/>
            </a:pPr>
            <a:r>
              <a:rPr lang="nl-NL" dirty="0"/>
              <a:t>Kwaliteit van leven beter onder patiënten die </a:t>
            </a:r>
            <a:r>
              <a:rPr lang="nl-NL" dirty="0" err="1"/>
              <a:t>statine</a:t>
            </a:r>
            <a:r>
              <a:rPr lang="nl-NL" dirty="0"/>
              <a:t> staakten (</a:t>
            </a:r>
            <a:r>
              <a:rPr lang="nl-NL" dirty="0" err="1"/>
              <a:t>McGill</a:t>
            </a:r>
            <a:r>
              <a:rPr lang="nl-NL" dirty="0"/>
              <a:t> QOL </a:t>
            </a:r>
            <a:r>
              <a:rPr lang="en-GB" kern="1200" dirty="0"/>
              <a:t> 7.11 vs. 6.85, p=0.037</a:t>
            </a:r>
            <a:r>
              <a:rPr lang="nl-NL" dirty="0"/>
              <a:t>)</a:t>
            </a:r>
          </a:p>
          <a:p>
            <a:pPr marL="457200" indent="-457200" algn="l">
              <a:buFont typeface="Arial" panose="020B0604020202020204" pitchFamily="34" charset="0"/>
              <a:buChar char="•"/>
            </a:pPr>
            <a:endParaRPr lang="nl-NL" dirty="0"/>
          </a:p>
          <a:p>
            <a:pPr marL="457200" indent="-457200" algn="l">
              <a:buFont typeface="Arial" panose="020B0604020202020204" pitchFamily="34" charset="0"/>
              <a:buChar char="•"/>
            </a:pPr>
            <a:endParaRPr lang="nl-NL" dirty="0"/>
          </a:p>
        </p:txBody>
      </p:sp>
      <p:pic>
        <p:nvPicPr>
          <p:cNvPr id="4" name="Picture 2" descr="http://www.anoukliebers.com/wp-content/uploads/2012/09/Pink-ribbon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5575" y="5085184"/>
            <a:ext cx="1762125" cy="13144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37248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0" y="188640"/>
            <a:ext cx="6876256" cy="1143000"/>
          </a:xfrm>
        </p:spPr>
        <p:txBody>
          <a:bodyPr/>
          <a:lstStyle/>
          <a:p>
            <a:r>
              <a:rPr lang="nl-NL" b="1" dirty="0"/>
              <a:t>Diabetes en oncologie</a:t>
            </a:r>
            <a:endParaRPr lang="nl-NL" dirty="0"/>
          </a:p>
        </p:txBody>
      </p:sp>
      <p:sp>
        <p:nvSpPr>
          <p:cNvPr id="2051" name="Rectangle 3"/>
          <p:cNvSpPr>
            <a:spLocks noGrp="1" noChangeArrowheads="1"/>
          </p:cNvSpPr>
          <p:nvPr>
            <p:ph type="subTitle" idx="1"/>
          </p:nvPr>
        </p:nvSpPr>
        <p:spPr>
          <a:xfrm>
            <a:off x="395536" y="1628800"/>
            <a:ext cx="7920880" cy="3456384"/>
          </a:xfrm>
        </p:spPr>
        <p:txBody>
          <a:bodyPr/>
          <a:lstStyle/>
          <a:p>
            <a:pPr marL="457200" indent="-457200" algn="l">
              <a:buFont typeface="Arial" panose="020B0604020202020204" pitchFamily="34" charset="0"/>
              <a:buChar char="•"/>
            </a:pPr>
            <a:r>
              <a:rPr lang="nl-NL" dirty="0"/>
              <a:t>Na enkele maanden minder reactie op </a:t>
            </a:r>
            <a:r>
              <a:rPr lang="nl-NL" dirty="0" err="1"/>
              <a:t>Nsaids</a:t>
            </a:r>
            <a:r>
              <a:rPr lang="nl-NL" dirty="0"/>
              <a:t> en morfine, </a:t>
            </a:r>
          </a:p>
          <a:p>
            <a:pPr marL="457200" indent="-457200" algn="l">
              <a:buFont typeface="Arial" panose="020B0604020202020204" pitchFamily="34" charset="0"/>
              <a:buChar char="•"/>
            </a:pPr>
            <a:r>
              <a:rPr lang="nl-NL" dirty="0"/>
              <a:t>Bestraling op de </a:t>
            </a:r>
            <a:r>
              <a:rPr lang="nl-NL" dirty="0" err="1"/>
              <a:t>wervelmeta’s</a:t>
            </a:r>
            <a:r>
              <a:rPr lang="nl-NL" dirty="0"/>
              <a:t>. </a:t>
            </a:r>
          </a:p>
          <a:p>
            <a:pPr marL="457200" indent="-457200" algn="l">
              <a:buFont typeface="Arial" panose="020B0604020202020204" pitchFamily="34" charset="0"/>
              <a:buChar char="•"/>
            </a:pPr>
            <a:r>
              <a:rPr lang="nl-NL" dirty="0"/>
              <a:t>Tijdelijk </a:t>
            </a:r>
            <a:r>
              <a:rPr lang="nl-NL" dirty="0" err="1"/>
              <a:t>dexametason</a:t>
            </a:r>
            <a:r>
              <a:rPr lang="nl-NL" dirty="0"/>
              <a:t> 1.5 mg 1 dd. </a:t>
            </a:r>
          </a:p>
          <a:p>
            <a:pPr marL="457200" indent="-457200" algn="l">
              <a:buFont typeface="Arial" panose="020B0604020202020204" pitchFamily="34" charset="0"/>
              <a:buChar char="•"/>
            </a:pPr>
            <a:r>
              <a:rPr lang="nl-NL" dirty="0"/>
              <a:t>Verder functioneert ze goed; ze eet en drinkt normaal.  </a:t>
            </a:r>
          </a:p>
          <a:p>
            <a:endParaRPr lang="nl-NL" dirty="0"/>
          </a:p>
        </p:txBody>
      </p:sp>
      <p:pic>
        <p:nvPicPr>
          <p:cNvPr id="4" name="Picture 2" descr="http://www.anoukliebers.com/wp-content/uploads/2012/09/Pink-ribbon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5575" y="5085184"/>
            <a:ext cx="1762125" cy="1314451"/>
          </a:xfrm>
          <a:prstGeom prst="rect">
            <a:avLst/>
          </a:prstGeom>
          <a:noFill/>
          <a:extLst>
            <a:ext uri="{909E8E84-426E-40DD-AFC4-6F175D3DCCD1}">
              <a14:hiddenFill xmlns:a14="http://schemas.microsoft.com/office/drawing/2010/main">
                <a:solidFill>
                  <a:srgbClr val="FFFFFF"/>
                </a:solidFill>
              </a14:hiddenFill>
            </a:ext>
          </a:extLst>
        </p:spPr>
      </p:pic>
      <p:sp>
        <p:nvSpPr>
          <p:cNvPr id="2" name="Tekstvak 1"/>
          <p:cNvSpPr txBox="1"/>
          <p:nvPr/>
        </p:nvSpPr>
        <p:spPr>
          <a:xfrm rot="736512">
            <a:off x="3948054" y="592152"/>
            <a:ext cx="5328592" cy="3785652"/>
          </a:xfrm>
          <a:prstGeom prst="rect">
            <a:avLst/>
          </a:prstGeom>
          <a:gradFill>
            <a:gsLst>
              <a:gs pos="61000">
                <a:schemeClr val="tx1">
                  <a:lumMod val="40000"/>
                  <a:lumOff val="60000"/>
                </a:schemeClr>
              </a:gs>
              <a:gs pos="100000">
                <a:schemeClr val="accent1">
                  <a:shade val="100000"/>
                  <a:satMod val="115000"/>
                </a:schemeClr>
              </a:gs>
            </a:gsLst>
            <a:lin ang="5400000" scaled="0"/>
          </a:gradFill>
        </p:spPr>
        <p:txBody>
          <a:bodyPr wrap="square" rtlCol="0">
            <a:spAutoFit/>
          </a:bodyPr>
          <a:lstStyle/>
          <a:p>
            <a:r>
              <a:rPr lang="nl-NL" sz="3600" dirty="0"/>
              <a:t>Wat doe je met de insuline? </a:t>
            </a:r>
          </a:p>
          <a:p>
            <a:r>
              <a:rPr lang="nl-NL" sz="3600" dirty="0"/>
              <a:t>En de overige medicatie? </a:t>
            </a:r>
          </a:p>
          <a:p>
            <a:r>
              <a:rPr lang="nl-NL" sz="3600" dirty="0"/>
              <a:t>Stel dat ze type 1 had, wat deed je dan? </a:t>
            </a:r>
          </a:p>
          <a:p>
            <a:endParaRPr lang="nl-NL" dirty="0"/>
          </a:p>
        </p:txBody>
      </p:sp>
    </p:spTree>
    <p:extLst>
      <p:ext uri="{BB962C8B-B14F-4D97-AF65-F5344CB8AC3E}">
        <p14:creationId xmlns:p14="http://schemas.microsoft.com/office/powerpoint/2010/main" val="1168060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www.anoukliebers.com/wp-content/uploads/2012/09/Pink-ribbon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5085184"/>
            <a:ext cx="1762125" cy="1314451"/>
          </a:xfrm>
          <a:prstGeom prst="rect">
            <a:avLst/>
          </a:prstGeom>
          <a:noFill/>
          <a:extLst>
            <a:ext uri="{909E8E84-426E-40DD-AFC4-6F175D3DCCD1}">
              <a14:hiddenFill xmlns:a14="http://schemas.microsoft.com/office/drawing/2010/main">
                <a:solidFill>
                  <a:srgbClr val="FFFFFF"/>
                </a:solidFill>
              </a14:hiddenFill>
            </a:ext>
          </a:extLst>
        </p:spPr>
      </p:pic>
      <p:sp>
        <p:nvSpPr>
          <p:cNvPr id="2050" name="Rectangle 2"/>
          <p:cNvSpPr>
            <a:spLocks noGrp="1" noChangeArrowheads="1"/>
          </p:cNvSpPr>
          <p:nvPr>
            <p:ph type="ctrTitle"/>
          </p:nvPr>
        </p:nvSpPr>
        <p:spPr>
          <a:xfrm>
            <a:off x="395536" y="332656"/>
            <a:ext cx="6120680" cy="1143000"/>
          </a:xfrm>
        </p:spPr>
        <p:txBody>
          <a:bodyPr/>
          <a:lstStyle/>
          <a:p>
            <a:r>
              <a:rPr lang="nl-NL" b="1" dirty="0"/>
              <a:t>Diabetes en oncologie</a:t>
            </a:r>
            <a:endParaRPr lang="nl-NL" dirty="0"/>
          </a:p>
        </p:txBody>
      </p:sp>
      <p:sp>
        <p:nvSpPr>
          <p:cNvPr id="2051" name="Rectangle 3"/>
          <p:cNvSpPr>
            <a:spLocks noGrp="1" noChangeArrowheads="1"/>
          </p:cNvSpPr>
          <p:nvPr>
            <p:ph type="subTitle" idx="1"/>
          </p:nvPr>
        </p:nvSpPr>
        <p:spPr>
          <a:xfrm>
            <a:off x="1036636" y="1916832"/>
            <a:ext cx="7711827" cy="3240360"/>
          </a:xfrm>
        </p:spPr>
        <p:txBody>
          <a:bodyPr/>
          <a:lstStyle/>
          <a:p>
            <a:pPr marL="457200" indent="-457200" algn="l">
              <a:buFont typeface="Arial" panose="020B0604020202020204" pitchFamily="34" charset="0"/>
              <a:buChar char="•"/>
            </a:pPr>
            <a:r>
              <a:rPr lang="nl-NL" dirty="0"/>
              <a:t>2 maanden later kortademig door pleurametastasen</a:t>
            </a:r>
          </a:p>
          <a:p>
            <a:pPr marL="457200" indent="-457200" algn="l">
              <a:buFont typeface="Arial" panose="020B0604020202020204" pitchFamily="34" charset="0"/>
              <a:buChar char="•"/>
            </a:pPr>
            <a:r>
              <a:rPr lang="nl-NL" dirty="0"/>
              <a:t>Klinisch fors achteruit: ligt op de bank of op bed, eet en drinkt weinig</a:t>
            </a:r>
          </a:p>
          <a:p>
            <a:pPr marL="457200" indent="-457200" algn="l">
              <a:buFont typeface="Arial" panose="020B0604020202020204" pitchFamily="34" charset="0"/>
              <a:buChar char="•"/>
            </a:pPr>
            <a:r>
              <a:rPr lang="nl-NL" dirty="0"/>
              <a:t>Geen </a:t>
            </a:r>
            <a:r>
              <a:rPr lang="nl-NL" dirty="0" err="1"/>
              <a:t>hypo’s</a:t>
            </a:r>
            <a:r>
              <a:rPr lang="nl-NL" dirty="0"/>
              <a:t> gehad tot nu toe</a:t>
            </a:r>
          </a:p>
          <a:p>
            <a:pPr marL="457200" indent="-457200" algn="l">
              <a:buFont typeface="Arial" panose="020B0604020202020204" pitchFamily="34" charset="0"/>
              <a:buChar char="•"/>
            </a:pPr>
            <a:r>
              <a:rPr lang="nl-NL" dirty="0"/>
              <a:t>Geschatte levensverwachting enkele weken</a:t>
            </a:r>
          </a:p>
          <a:p>
            <a:endParaRPr lang="nl-NL" dirty="0"/>
          </a:p>
        </p:txBody>
      </p:sp>
      <p:sp>
        <p:nvSpPr>
          <p:cNvPr id="2" name="Tekstvak 1"/>
          <p:cNvSpPr txBox="1"/>
          <p:nvPr/>
        </p:nvSpPr>
        <p:spPr>
          <a:xfrm rot="452489">
            <a:off x="3287844" y="4694984"/>
            <a:ext cx="5785558" cy="1354217"/>
          </a:xfrm>
          <a:prstGeom prst="rect">
            <a:avLst/>
          </a:prstGeom>
          <a:gradFill>
            <a:gsLst>
              <a:gs pos="88000">
                <a:schemeClr val="tx1">
                  <a:lumMod val="40000"/>
                  <a:lumOff val="60000"/>
                </a:schemeClr>
              </a:gs>
              <a:gs pos="76000">
                <a:schemeClr val="tx1">
                  <a:lumMod val="20000"/>
                  <a:lumOff val="80000"/>
                </a:schemeClr>
              </a:gs>
              <a:gs pos="100000">
                <a:schemeClr val="accent1">
                  <a:shade val="100000"/>
                  <a:satMod val="115000"/>
                </a:schemeClr>
              </a:gs>
            </a:gsLst>
            <a:lin ang="5400000" scaled="0"/>
          </a:gradFill>
        </p:spPr>
        <p:txBody>
          <a:bodyPr wrap="none" rtlCol="0">
            <a:spAutoFit/>
          </a:bodyPr>
          <a:lstStyle/>
          <a:p>
            <a:r>
              <a:rPr lang="nl-NL" sz="3200" dirty="0"/>
              <a:t>Wat doe je met de insuline</a:t>
            </a:r>
          </a:p>
          <a:p>
            <a:r>
              <a:rPr lang="nl-NL" sz="3200" dirty="0"/>
              <a:t>en met de overige medicatie? </a:t>
            </a:r>
          </a:p>
          <a:p>
            <a:endParaRPr lang="nl-NL" dirty="0"/>
          </a:p>
        </p:txBody>
      </p:sp>
    </p:spTree>
    <p:extLst>
      <p:ext uri="{BB962C8B-B14F-4D97-AF65-F5344CB8AC3E}">
        <p14:creationId xmlns:p14="http://schemas.microsoft.com/office/powerpoint/2010/main" val="2613459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072D8D5-A647-C9E6-DB82-E84CEFAB78A1}"/>
              </a:ext>
            </a:extLst>
          </p:cNvPr>
          <p:cNvSpPr>
            <a:spLocks noGrp="1"/>
          </p:cNvSpPr>
          <p:nvPr>
            <p:ph type="ctrTitle"/>
          </p:nvPr>
        </p:nvSpPr>
        <p:spPr>
          <a:xfrm>
            <a:off x="685800" y="332657"/>
            <a:ext cx="7772400" cy="886544"/>
          </a:xfrm>
        </p:spPr>
        <p:txBody>
          <a:bodyPr/>
          <a:lstStyle/>
          <a:p>
            <a:r>
              <a:rPr lang="nl-NL" dirty="0"/>
              <a:t>Advies </a:t>
            </a:r>
          </a:p>
        </p:txBody>
      </p:sp>
      <p:sp>
        <p:nvSpPr>
          <p:cNvPr id="3" name="Ondertitel 2">
            <a:extLst>
              <a:ext uri="{FF2B5EF4-FFF2-40B4-BE49-F238E27FC236}">
                <a16:creationId xmlns:a16="http://schemas.microsoft.com/office/drawing/2014/main" id="{F6B764FC-C1A3-EE4E-3F95-7915E5480CE3}"/>
              </a:ext>
            </a:extLst>
          </p:cNvPr>
          <p:cNvSpPr>
            <a:spLocks noGrp="1"/>
          </p:cNvSpPr>
          <p:nvPr>
            <p:ph type="subTitle" idx="1"/>
          </p:nvPr>
        </p:nvSpPr>
        <p:spPr>
          <a:xfrm>
            <a:off x="685800" y="1052736"/>
            <a:ext cx="8062664" cy="1752600"/>
          </a:xfrm>
        </p:spPr>
        <p:txBody>
          <a:bodyPr/>
          <a:lstStyle/>
          <a:p>
            <a:pPr algn="l"/>
            <a:r>
              <a:rPr lang="nl-NL" dirty="0"/>
              <a:t>Type 1: </a:t>
            </a:r>
          </a:p>
          <a:p>
            <a:pPr algn="l"/>
            <a:r>
              <a:rPr lang="nl-NL" dirty="0"/>
              <a:t>Insuline voortzetten: 1 </a:t>
            </a:r>
            <a:r>
              <a:rPr lang="nl-NL" dirty="0" err="1"/>
              <a:t>dd</a:t>
            </a:r>
            <a:r>
              <a:rPr lang="nl-NL" dirty="0"/>
              <a:t> 0,3-0,4 E/kg langwerkend</a:t>
            </a:r>
          </a:p>
          <a:p>
            <a:pPr algn="l"/>
            <a:endParaRPr lang="nl-NL" dirty="0"/>
          </a:p>
        </p:txBody>
      </p:sp>
    </p:spTree>
    <p:extLst>
      <p:ext uri="{BB962C8B-B14F-4D97-AF65-F5344CB8AC3E}">
        <p14:creationId xmlns:p14="http://schemas.microsoft.com/office/powerpoint/2010/main" val="1254367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072D8D5-A647-C9E6-DB82-E84CEFAB78A1}"/>
              </a:ext>
            </a:extLst>
          </p:cNvPr>
          <p:cNvSpPr>
            <a:spLocks noGrp="1"/>
          </p:cNvSpPr>
          <p:nvPr>
            <p:ph type="ctrTitle"/>
          </p:nvPr>
        </p:nvSpPr>
        <p:spPr>
          <a:xfrm>
            <a:off x="685800" y="332657"/>
            <a:ext cx="7772400" cy="886544"/>
          </a:xfrm>
        </p:spPr>
        <p:txBody>
          <a:bodyPr/>
          <a:lstStyle/>
          <a:p>
            <a:r>
              <a:rPr lang="nl-NL" dirty="0"/>
              <a:t>Advies </a:t>
            </a:r>
          </a:p>
        </p:txBody>
      </p:sp>
      <p:sp>
        <p:nvSpPr>
          <p:cNvPr id="3" name="Ondertitel 2">
            <a:extLst>
              <a:ext uri="{FF2B5EF4-FFF2-40B4-BE49-F238E27FC236}">
                <a16:creationId xmlns:a16="http://schemas.microsoft.com/office/drawing/2014/main" id="{F6B764FC-C1A3-EE4E-3F95-7915E5480CE3}"/>
              </a:ext>
            </a:extLst>
          </p:cNvPr>
          <p:cNvSpPr>
            <a:spLocks noGrp="1"/>
          </p:cNvSpPr>
          <p:nvPr>
            <p:ph type="subTitle" idx="1"/>
          </p:nvPr>
        </p:nvSpPr>
        <p:spPr>
          <a:xfrm>
            <a:off x="685800" y="1052736"/>
            <a:ext cx="8062664" cy="5040560"/>
          </a:xfrm>
        </p:spPr>
        <p:txBody>
          <a:bodyPr/>
          <a:lstStyle/>
          <a:p>
            <a:pPr algn="l"/>
            <a:r>
              <a:rPr lang="nl-NL" dirty="0"/>
              <a:t>Type 2: </a:t>
            </a:r>
          </a:p>
          <a:p>
            <a:pPr algn="l"/>
            <a:r>
              <a:rPr lang="nl-NL" dirty="0"/>
              <a:t>Stabiele fase, leeftijdsverwachting &gt; 1 jaar</a:t>
            </a:r>
          </a:p>
          <a:p>
            <a:pPr algn="l"/>
            <a:r>
              <a:rPr lang="nl-NL" dirty="0"/>
              <a:t>HbA1c &lt; 65 </a:t>
            </a:r>
            <a:r>
              <a:rPr lang="nl-NL" dirty="0" err="1"/>
              <a:t>mmol</a:t>
            </a:r>
            <a:r>
              <a:rPr lang="nl-NL" dirty="0"/>
              <a:t>/mol</a:t>
            </a:r>
          </a:p>
          <a:p>
            <a:pPr algn="l"/>
            <a:r>
              <a:rPr lang="nl-NL" dirty="0"/>
              <a:t>Bloedglucose 6-15 </a:t>
            </a:r>
            <a:r>
              <a:rPr lang="nl-NL" dirty="0" err="1"/>
              <a:t>mmol</a:t>
            </a:r>
            <a:r>
              <a:rPr lang="nl-NL" dirty="0"/>
              <a:t>/l</a:t>
            </a:r>
          </a:p>
          <a:p>
            <a:pPr algn="l"/>
            <a:r>
              <a:rPr lang="nl-NL" dirty="0"/>
              <a:t>Overweeg preventieve medicatie te staken</a:t>
            </a:r>
          </a:p>
          <a:p>
            <a:pPr algn="l"/>
            <a:endParaRPr lang="nl-NL" dirty="0"/>
          </a:p>
          <a:p>
            <a:pPr algn="l"/>
            <a:endParaRPr lang="nl-NL" dirty="0"/>
          </a:p>
        </p:txBody>
      </p:sp>
    </p:spTree>
    <p:extLst>
      <p:ext uri="{BB962C8B-B14F-4D97-AF65-F5344CB8AC3E}">
        <p14:creationId xmlns:p14="http://schemas.microsoft.com/office/powerpoint/2010/main" val="39479481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072D8D5-A647-C9E6-DB82-E84CEFAB78A1}"/>
              </a:ext>
            </a:extLst>
          </p:cNvPr>
          <p:cNvSpPr>
            <a:spLocks noGrp="1"/>
          </p:cNvSpPr>
          <p:nvPr>
            <p:ph type="ctrTitle"/>
          </p:nvPr>
        </p:nvSpPr>
        <p:spPr>
          <a:xfrm>
            <a:off x="685800" y="332657"/>
            <a:ext cx="7772400" cy="886544"/>
          </a:xfrm>
        </p:spPr>
        <p:txBody>
          <a:bodyPr/>
          <a:lstStyle/>
          <a:p>
            <a:r>
              <a:rPr lang="nl-NL" dirty="0"/>
              <a:t>Advies </a:t>
            </a:r>
          </a:p>
        </p:txBody>
      </p:sp>
      <p:sp>
        <p:nvSpPr>
          <p:cNvPr id="3" name="Ondertitel 2">
            <a:extLst>
              <a:ext uri="{FF2B5EF4-FFF2-40B4-BE49-F238E27FC236}">
                <a16:creationId xmlns:a16="http://schemas.microsoft.com/office/drawing/2014/main" id="{F6B764FC-C1A3-EE4E-3F95-7915E5480CE3}"/>
              </a:ext>
            </a:extLst>
          </p:cNvPr>
          <p:cNvSpPr>
            <a:spLocks noGrp="1"/>
          </p:cNvSpPr>
          <p:nvPr>
            <p:ph type="subTitle" idx="1"/>
          </p:nvPr>
        </p:nvSpPr>
        <p:spPr>
          <a:xfrm>
            <a:off x="685800" y="1052736"/>
            <a:ext cx="8062664" cy="5040560"/>
          </a:xfrm>
        </p:spPr>
        <p:txBody>
          <a:bodyPr/>
          <a:lstStyle/>
          <a:p>
            <a:pPr algn="l"/>
            <a:r>
              <a:rPr lang="nl-NL" dirty="0"/>
              <a:t>Type 2: </a:t>
            </a:r>
          </a:p>
          <a:p>
            <a:pPr algn="l"/>
            <a:r>
              <a:rPr lang="nl-NL" dirty="0"/>
              <a:t>Progressieve fase levensverwachting 2-3 maanden </a:t>
            </a:r>
          </a:p>
          <a:p>
            <a:pPr algn="l"/>
            <a:r>
              <a:rPr lang="nl-NL" dirty="0"/>
              <a:t>HbA1c  niet meer relevant</a:t>
            </a:r>
          </a:p>
          <a:p>
            <a:pPr algn="l"/>
            <a:r>
              <a:rPr lang="nl-NL" dirty="0"/>
              <a:t>Bloedglucose 6-15 </a:t>
            </a:r>
            <a:r>
              <a:rPr lang="nl-NL" dirty="0" err="1"/>
              <a:t>mmol</a:t>
            </a:r>
            <a:r>
              <a:rPr lang="nl-NL" dirty="0"/>
              <a:t>/l</a:t>
            </a:r>
          </a:p>
          <a:p>
            <a:pPr algn="l"/>
            <a:r>
              <a:rPr lang="nl-NL" dirty="0"/>
              <a:t>Preventieve medicatie staken bij klachten of </a:t>
            </a:r>
            <a:r>
              <a:rPr lang="nl-NL" dirty="0" err="1"/>
              <a:t>eGFR</a:t>
            </a:r>
            <a:r>
              <a:rPr lang="nl-NL" dirty="0"/>
              <a:t> &lt;30. Bij hyperglykemie </a:t>
            </a:r>
            <a:r>
              <a:rPr lang="nl-NL" dirty="0" err="1"/>
              <a:t>gliclazide</a:t>
            </a:r>
            <a:r>
              <a:rPr lang="nl-NL" dirty="0"/>
              <a:t> 30 mg</a:t>
            </a:r>
          </a:p>
          <a:p>
            <a:pPr algn="l"/>
            <a:r>
              <a:rPr lang="nl-NL" dirty="0"/>
              <a:t>Insuline naar 1 </a:t>
            </a:r>
            <a:r>
              <a:rPr lang="nl-NL" dirty="0" err="1"/>
              <a:t>dd</a:t>
            </a:r>
            <a:r>
              <a:rPr lang="nl-NL" dirty="0"/>
              <a:t> schema</a:t>
            </a:r>
          </a:p>
          <a:p>
            <a:pPr algn="l"/>
            <a:endParaRPr lang="nl-NL" dirty="0"/>
          </a:p>
          <a:p>
            <a:pPr algn="l"/>
            <a:endParaRPr lang="nl-NL" dirty="0"/>
          </a:p>
        </p:txBody>
      </p:sp>
    </p:spTree>
    <p:extLst>
      <p:ext uri="{BB962C8B-B14F-4D97-AF65-F5344CB8AC3E}">
        <p14:creationId xmlns:p14="http://schemas.microsoft.com/office/powerpoint/2010/main" val="4276018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072D8D5-A647-C9E6-DB82-E84CEFAB78A1}"/>
              </a:ext>
            </a:extLst>
          </p:cNvPr>
          <p:cNvSpPr>
            <a:spLocks noGrp="1"/>
          </p:cNvSpPr>
          <p:nvPr>
            <p:ph type="ctrTitle"/>
          </p:nvPr>
        </p:nvSpPr>
        <p:spPr>
          <a:xfrm>
            <a:off x="685800" y="332657"/>
            <a:ext cx="7772400" cy="886544"/>
          </a:xfrm>
        </p:spPr>
        <p:txBody>
          <a:bodyPr/>
          <a:lstStyle/>
          <a:p>
            <a:r>
              <a:rPr lang="nl-NL" dirty="0"/>
              <a:t>Advies </a:t>
            </a:r>
          </a:p>
        </p:txBody>
      </p:sp>
      <p:sp>
        <p:nvSpPr>
          <p:cNvPr id="3" name="Ondertitel 2">
            <a:extLst>
              <a:ext uri="{FF2B5EF4-FFF2-40B4-BE49-F238E27FC236}">
                <a16:creationId xmlns:a16="http://schemas.microsoft.com/office/drawing/2014/main" id="{F6B764FC-C1A3-EE4E-3F95-7915E5480CE3}"/>
              </a:ext>
            </a:extLst>
          </p:cNvPr>
          <p:cNvSpPr>
            <a:spLocks noGrp="1"/>
          </p:cNvSpPr>
          <p:nvPr>
            <p:ph type="subTitle" idx="1"/>
          </p:nvPr>
        </p:nvSpPr>
        <p:spPr>
          <a:xfrm>
            <a:off x="685800" y="1052736"/>
            <a:ext cx="8062664" cy="5040560"/>
          </a:xfrm>
        </p:spPr>
        <p:txBody>
          <a:bodyPr/>
          <a:lstStyle/>
          <a:p>
            <a:pPr algn="l"/>
            <a:r>
              <a:rPr lang="nl-NL" dirty="0"/>
              <a:t>Type 2: </a:t>
            </a:r>
          </a:p>
          <a:p>
            <a:pPr algn="l"/>
            <a:r>
              <a:rPr lang="nl-NL" dirty="0"/>
              <a:t>Gevorderde fase levensverwachting 2-3 weken</a:t>
            </a:r>
          </a:p>
          <a:p>
            <a:pPr algn="l"/>
            <a:r>
              <a:rPr lang="nl-NL" dirty="0"/>
              <a:t>HbA1c  niet meer relevant</a:t>
            </a:r>
          </a:p>
          <a:p>
            <a:pPr algn="l"/>
            <a:r>
              <a:rPr lang="nl-NL" dirty="0"/>
              <a:t>Bloedglucose 8-20 </a:t>
            </a:r>
            <a:r>
              <a:rPr lang="nl-NL" dirty="0" err="1"/>
              <a:t>mmol</a:t>
            </a:r>
            <a:r>
              <a:rPr lang="nl-NL" dirty="0"/>
              <a:t>/l</a:t>
            </a:r>
          </a:p>
          <a:p>
            <a:pPr algn="l"/>
            <a:r>
              <a:rPr lang="nl-NL" dirty="0"/>
              <a:t>Bij hyperglykemie &gt; 15 </a:t>
            </a:r>
            <a:r>
              <a:rPr lang="nl-NL" dirty="0" err="1"/>
              <a:t>mmol</a:t>
            </a:r>
            <a:r>
              <a:rPr lang="nl-NL" dirty="0"/>
              <a:t>/l </a:t>
            </a:r>
            <a:r>
              <a:rPr lang="nl-NL" dirty="0" err="1"/>
              <a:t>gliclazide</a:t>
            </a:r>
            <a:r>
              <a:rPr lang="nl-NL" dirty="0"/>
              <a:t> 30</a:t>
            </a:r>
          </a:p>
          <a:p>
            <a:pPr algn="l"/>
            <a:r>
              <a:rPr lang="nl-NL" dirty="0"/>
              <a:t>Insuline: 10-20 minder/meer bij hypo</a:t>
            </a:r>
            <a:r>
              <a:rPr lang="nl-NL"/>
              <a:t>/hyperglykemie</a:t>
            </a:r>
            <a:endParaRPr lang="nl-NL" dirty="0"/>
          </a:p>
          <a:p>
            <a:pPr algn="l"/>
            <a:endParaRPr lang="nl-NL" dirty="0"/>
          </a:p>
        </p:txBody>
      </p:sp>
    </p:spTree>
    <p:extLst>
      <p:ext uri="{BB962C8B-B14F-4D97-AF65-F5344CB8AC3E}">
        <p14:creationId xmlns:p14="http://schemas.microsoft.com/office/powerpoint/2010/main" val="23971096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D4E1F9C-72B1-3F44-15E5-D21107D83EE6}"/>
              </a:ext>
            </a:extLst>
          </p:cNvPr>
          <p:cNvSpPr>
            <a:spLocks noGrp="1"/>
          </p:cNvSpPr>
          <p:nvPr>
            <p:ph type="ctrTitle"/>
          </p:nvPr>
        </p:nvSpPr>
        <p:spPr>
          <a:xfrm>
            <a:off x="685800" y="484187"/>
            <a:ext cx="7772400" cy="1470025"/>
          </a:xfrm>
        </p:spPr>
        <p:txBody>
          <a:bodyPr/>
          <a:lstStyle/>
          <a:p>
            <a:endParaRPr lang="nl-NL"/>
          </a:p>
        </p:txBody>
      </p:sp>
      <p:sp>
        <p:nvSpPr>
          <p:cNvPr id="3" name="Ondertitel 2">
            <a:extLst>
              <a:ext uri="{FF2B5EF4-FFF2-40B4-BE49-F238E27FC236}">
                <a16:creationId xmlns:a16="http://schemas.microsoft.com/office/drawing/2014/main" id="{08D328BC-0A49-A24C-2ADB-28D28611EA82}"/>
              </a:ext>
            </a:extLst>
          </p:cNvPr>
          <p:cNvSpPr>
            <a:spLocks noGrp="1"/>
          </p:cNvSpPr>
          <p:nvPr>
            <p:ph type="subTitle" idx="1"/>
          </p:nvPr>
        </p:nvSpPr>
        <p:spPr/>
        <p:txBody>
          <a:bodyPr/>
          <a:lstStyle/>
          <a:p>
            <a:endParaRPr lang="nl-NL"/>
          </a:p>
        </p:txBody>
      </p:sp>
    </p:spTree>
    <p:extLst>
      <p:ext uri="{BB962C8B-B14F-4D97-AF65-F5344CB8AC3E}">
        <p14:creationId xmlns:p14="http://schemas.microsoft.com/office/powerpoint/2010/main" val="4739779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srcRect/>
          <a:stretch>
            <a:fillRect/>
          </a:stretch>
        </a:blipFill>
        <a:effectLst/>
      </p:bgPr>
    </p:bg>
    <p:spTree>
      <p:nvGrpSpPr>
        <p:cNvPr id="1" name=""/>
        <p:cNvGrpSpPr/>
        <p:nvPr/>
      </p:nvGrpSpPr>
      <p:grpSpPr>
        <a:xfrm>
          <a:off x="0" y="0"/>
          <a:ext cx="0" cy="0"/>
          <a:chOff x="0" y="0"/>
          <a:chExt cx="0" cy="0"/>
        </a:xfrm>
      </p:grpSpPr>
      <p:sp>
        <p:nvSpPr>
          <p:cNvPr id="11" name="Tekstvak 10"/>
          <p:cNvSpPr txBox="1"/>
          <p:nvPr/>
        </p:nvSpPr>
        <p:spPr>
          <a:xfrm>
            <a:off x="971600" y="2708920"/>
            <a:ext cx="7128792" cy="523220"/>
          </a:xfrm>
          <a:prstGeom prst="rect">
            <a:avLst/>
          </a:prstGeom>
          <a:noFill/>
        </p:spPr>
        <p:txBody>
          <a:bodyPr wrap="square" rtlCol="0">
            <a:spAutoFit/>
          </a:bodyPr>
          <a:lstStyle/>
          <a:p>
            <a:pPr algn="ctr"/>
            <a:r>
              <a:rPr lang="nl-NL" sz="2800" dirty="0">
                <a:solidFill>
                  <a:srgbClr val="005A8B"/>
                </a:solidFill>
                <a:latin typeface="Calibri" pitchFamily="34" charset="0"/>
                <a:cs typeface="Sofia Pro Light"/>
              </a:rPr>
              <a:t>Bedankt voor uw aandacht</a:t>
            </a:r>
          </a:p>
        </p:txBody>
      </p:sp>
    </p:spTree>
    <p:extLst>
      <p:ext uri="{BB962C8B-B14F-4D97-AF65-F5344CB8AC3E}">
        <p14:creationId xmlns:p14="http://schemas.microsoft.com/office/powerpoint/2010/main" val="10623672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dirty="0"/>
          </a:p>
        </p:txBody>
      </p:sp>
      <p:sp>
        <p:nvSpPr>
          <p:cNvPr id="3" name="Tijdelijke aanduiding voor tekst 2"/>
          <p:cNvSpPr>
            <a:spLocks noGrp="1"/>
          </p:cNvSpPr>
          <p:nvPr>
            <p:ph type="body" sz="quarter" idx="13"/>
          </p:nvPr>
        </p:nvSpPr>
        <p:spPr/>
        <p:txBody>
          <a:bodyPr/>
          <a:lstStyle/>
          <a:p>
            <a:endParaRPr lang="nl-NL" dirty="0"/>
          </a:p>
        </p:txBody>
      </p:sp>
    </p:spTree>
    <p:extLst>
      <p:ext uri="{BB962C8B-B14F-4D97-AF65-F5344CB8AC3E}">
        <p14:creationId xmlns:p14="http://schemas.microsoft.com/office/powerpoint/2010/main" val="2224577158"/>
      </p:ext>
    </p:extLst>
  </p:cSld>
  <p:clrMapOvr>
    <a:masterClrMapping/>
  </p:clrMapOvr>
</p:sld>
</file>

<file path=ppt/theme/theme1.xml><?xml version="1.0" encoding="utf-8"?>
<a:theme xmlns:a="http://schemas.openxmlformats.org/drawingml/2006/main" name="1_Aangepast ontwerp">
  <a:themeElements>
    <a:clrScheme name="Aangepast 10">
      <a:dk1>
        <a:srgbClr val="005A8B"/>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 klassiek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owerPoint sjabloon normaal formaat 4x3  -  Alleen-lezen" id="{7890A34B-01DB-480D-A7DF-FCB39120E023}" vid="{E0A2499B-5304-48EC-9D29-765D59BEA898}"/>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E9ABF5B1D8B8442BBEB31B1143E985D" ma:contentTypeVersion="16" ma:contentTypeDescription="Een nieuw document maken." ma:contentTypeScope="" ma:versionID="de7dbcbfb8e3758e5e84875b8c41c1f3">
  <xsd:schema xmlns:xsd="http://www.w3.org/2001/XMLSchema" xmlns:xs="http://www.w3.org/2001/XMLSchema" xmlns:p="http://schemas.microsoft.com/office/2006/metadata/properties" xmlns:ns2="d62a586a-cdd5-4903-af7d-a94704e959cd" xmlns:ns3="c8521f79-0ae6-4297-a66f-ad01f45c8938" targetNamespace="http://schemas.microsoft.com/office/2006/metadata/properties" ma:root="true" ma:fieldsID="2eaf1e76ff6f0e64edec70656637c3ba" ns2:_="" ns3:_="">
    <xsd:import namespace="d62a586a-cdd5-4903-af7d-a94704e959cd"/>
    <xsd:import namespace="c8521f79-0ae6-4297-a66f-ad01f45c8938"/>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2:MediaServiceLocation" minOccurs="0"/>
                <xsd:element ref="ns2:MediaServiceAutoKeyPoints" minOccurs="0"/>
                <xsd:element ref="ns2:MediaServiceKeyPoints" minOccurs="0"/>
                <xsd:element ref="ns3:SharedWithUsers" minOccurs="0"/>
                <xsd:element ref="ns3:SharedWithDetail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62a586a-cdd5-4903-af7d-a94704e959c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Afbeeldingtags" ma:readOnly="false" ma:fieldId="{5cf76f15-5ced-4ddc-b409-7134ff3c332f}" ma:taxonomyMulti="true" ma:sspId="135005a7-b097-488b-b8cf-43f4e4e9d5f7"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c8521f79-0ae6-4297-a66f-ad01f45c8938" elementFormDefault="qualified">
    <xsd:import namespace="http://schemas.microsoft.com/office/2006/documentManagement/types"/>
    <xsd:import namespace="http://schemas.microsoft.com/office/infopath/2007/PartnerControls"/>
    <xsd:element name="SharedWithUsers" ma:index="18"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Gedeeld met details" ma:internalName="SharedWithDetails" ma:readOnly="true">
      <xsd:simpleType>
        <xsd:restriction base="dms:Note">
          <xsd:maxLength value="255"/>
        </xsd:restriction>
      </xsd:simpleType>
    </xsd:element>
    <xsd:element name="TaxCatchAll" ma:index="23" nillable="true" ma:displayName="Taxonomy Catch All Column" ma:hidden="true" ma:list="{430e2abf-d915-468f-982b-f2ae26165f80}" ma:internalName="TaxCatchAll" ma:showField="CatchAllData" ma:web="c8521f79-0ae6-4297-a66f-ad01f45c893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c8521f79-0ae6-4297-a66f-ad01f45c8938" xsi:nil="true"/>
    <lcf76f155ced4ddcb4097134ff3c332f xmlns="d62a586a-cdd5-4903-af7d-a94704e959cd">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3580469B-387C-466F-9119-4EB09B97BA3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62a586a-cdd5-4903-af7d-a94704e959cd"/>
    <ds:schemaRef ds:uri="c8521f79-0ae6-4297-a66f-ad01f45c893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2501569-8A7C-42AD-B503-9FCD4D2E97C4}">
  <ds:schemaRefs>
    <ds:schemaRef ds:uri="http://schemas.microsoft.com/sharepoint/v3/contenttype/forms"/>
  </ds:schemaRefs>
</ds:datastoreItem>
</file>

<file path=customXml/itemProps3.xml><?xml version="1.0" encoding="utf-8"?>
<ds:datastoreItem xmlns:ds="http://schemas.openxmlformats.org/officeDocument/2006/customXml" ds:itemID="{5492C57C-10F7-47A1-A420-45111964DB30}">
  <ds:schemaRefs>
    <ds:schemaRef ds:uri="http://purl.org/dc/elements/1.1/"/>
    <ds:schemaRef ds:uri="http://schemas.openxmlformats.org/package/2006/metadata/core-properties"/>
    <ds:schemaRef ds:uri="http://purl.org/dc/terms/"/>
    <ds:schemaRef ds:uri="http://www.w3.org/XML/1998/namespace"/>
    <ds:schemaRef ds:uri="http://schemas.microsoft.com/office/2006/documentManagement/types"/>
    <ds:schemaRef ds:uri="http://schemas.microsoft.com/office/2006/metadata/properties"/>
    <ds:schemaRef ds:uri="http://purl.org/dc/dcmitype/"/>
    <ds:schemaRef ds:uri="http://schemas.microsoft.com/office/infopath/2007/PartnerControls"/>
    <ds:schemaRef ds:uri="c8521f79-0ae6-4297-a66f-ad01f45c8938"/>
    <ds:schemaRef ds:uri="d62a586a-cdd5-4903-af7d-a94704e959cd"/>
  </ds:schemaRefs>
</ds:datastoreItem>
</file>

<file path=docProps/app.xml><?xml version="1.0" encoding="utf-8"?>
<Properties xmlns="http://schemas.openxmlformats.org/officeDocument/2006/extended-properties" xmlns:vt="http://schemas.openxmlformats.org/officeDocument/2006/docPropsVTypes">
  <Template>2022 01 12 Diabetes in de terminale fase 1</Template>
  <TotalTime>0</TotalTime>
  <Words>854</Words>
  <Application>Microsoft Office PowerPoint</Application>
  <PresentationFormat>Diavoorstelling (4:3)</PresentationFormat>
  <Paragraphs>91</Paragraphs>
  <Slides>14</Slides>
  <Notes>5</Notes>
  <HiddenSlides>0</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14</vt:i4>
      </vt:variant>
    </vt:vector>
  </HeadingPairs>
  <TitlesOfParts>
    <vt:vector size="20" baseType="lpstr">
      <vt:lpstr>Arial</vt:lpstr>
      <vt:lpstr>Calibri</vt:lpstr>
      <vt:lpstr>Calibri Light</vt:lpstr>
      <vt:lpstr>Courier New</vt:lpstr>
      <vt:lpstr>Sofia Pro Black</vt:lpstr>
      <vt:lpstr>1_Aangepast ontwerp</vt:lpstr>
      <vt:lpstr>PowerPoint-presentatie</vt:lpstr>
      <vt:lpstr>Diabetes en oncologie</vt:lpstr>
      <vt:lpstr>Diabetes en oncologie</vt:lpstr>
      <vt:lpstr>Diabetes en oncologie</vt:lpstr>
      <vt:lpstr>Diabetes en oncologie</vt:lpstr>
      <vt:lpstr>Diabetes en oncologie</vt:lpstr>
      <vt:lpstr>Diabetes en oncologie</vt:lpstr>
      <vt:lpstr>Advies </vt:lpstr>
      <vt:lpstr>Advies </vt:lpstr>
      <vt:lpstr>Advies </vt:lpstr>
      <vt:lpstr>Advies </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Justo van Gessel</dc:creator>
  <cp:lastModifiedBy>Justo van Gessel</cp:lastModifiedBy>
  <cp:revision>1</cp:revision>
  <dcterms:created xsi:type="dcterms:W3CDTF">2023-01-12T15:05:36Z</dcterms:created>
  <dcterms:modified xsi:type="dcterms:W3CDTF">2023-01-12T15:06:02Z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0x01010071AFF5743000A340958DFBF84F3DEDE6</vt:lpwstr>
  </property>
</Properties>
</file>