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1" r:id="rId6"/>
    <p:sldId id="257" r:id="rId7"/>
    <p:sldId id="270" r:id="rId8"/>
    <p:sldId id="267" r:id="rId9"/>
    <p:sldId id="279" r:id="rId10"/>
    <p:sldId id="271" r:id="rId11"/>
    <p:sldId id="275" r:id="rId12"/>
    <p:sldId id="269" r:id="rId13"/>
    <p:sldId id="260" r:id="rId14"/>
    <p:sldId id="272" r:id="rId15"/>
    <p:sldId id="273" r:id="rId16"/>
    <p:sldId id="262" r:id="rId17"/>
    <p:sldId id="259" r:id="rId18"/>
    <p:sldId id="263" r:id="rId19"/>
    <p:sldId id="274" r:id="rId20"/>
    <p:sldId id="280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2D81E-7EDC-4894-9596-C50C5000F53C}" v="1" dt="2022-10-10T19:28:07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26" autoAdjust="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Pierre Biemond" userId="46140e57-9b42-4530-b099-314707834721" providerId="ADAL" clId="{3EB2D81E-7EDC-4894-9596-C50C5000F53C}"/>
    <pc:docChg chg="undo custSel modSld">
      <pc:chgData name="Jean Pierre Biemond" userId="46140e57-9b42-4530-b099-314707834721" providerId="ADAL" clId="{3EB2D81E-7EDC-4894-9596-C50C5000F53C}" dt="2022-10-10T20:08:29.905" v="219" actId="20577"/>
      <pc:docMkLst>
        <pc:docMk/>
      </pc:docMkLst>
      <pc:sldChg chg="modSp mod">
        <pc:chgData name="Jean Pierre Biemond" userId="46140e57-9b42-4530-b099-314707834721" providerId="ADAL" clId="{3EB2D81E-7EDC-4894-9596-C50C5000F53C}" dt="2022-10-10T19:37:56.477" v="38" actId="20577"/>
        <pc:sldMkLst>
          <pc:docMk/>
          <pc:sldMk cId="3067098219" sldId="259"/>
        </pc:sldMkLst>
        <pc:spChg chg="mod">
          <ac:chgData name="Jean Pierre Biemond" userId="46140e57-9b42-4530-b099-314707834721" providerId="ADAL" clId="{3EB2D81E-7EDC-4894-9596-C50C5000F53C}" dt="2022-10-10T19:37:56.477" v="38" actId="20577"/>
          <ac:spMkLst>
            <pc:docMk/>
            <pc:sldMk cId="3067098219" sldId="259"/>
            <ac:spMk id="4" creationId="{04A61260-A9E0-44D9-A661-8A9275E72F4F}"/>
          </ac:spMkLst>
        </pc:spChg>
      </pc:sldChg>
      <pc:sldChg chg="modSp mod">
        <pc:chgData name="Jean Pierre Biemond" userId="46140e57-9b42-4530-b099-314707834721" providerId="ADAL" clId="{3EB2D81E-7EDC-4894-9596-C50C5000F53C}" dt="2022-10-10T19:31:42.428" v="11" actId="27636"/>
        <pc:sldMkLst>
          <pc:docMk/>
          <pc:sldMk cId="2065603427" sldId="260"/>
        </pc:sldMkLst>
        <pc:spChg chg="mod">
          <ac:chgData name="Jean Pierre Biemond" userId="46140e57-9b42-4530-b099-314707834721" providerId="ADAL" clId="{3EB2D81E-7EDC-4894-9596-C50C5000F53C}" dt="2022-10-10T19:31:42.428" v="11" actId="27636"/>
          <ac:spMkLst>
            <pc:docMk/>
            <pc:sldMk cId="2065603427" sldId="260"/>
            <ac:spMk id="4" creationId="{81D42025-7968-45E5-BF97-8E510B83F21F}"/>
          </ac:spMkLst>
        </pc:spChg>
      </pc:sldChg>
      <pc:sldChg chg="modSp mod">
        <pc:chgData name="Jean Pierre Biemond" userId="46140e57-9b42-4530-b099-314707834721" providerId="ADAL" clId="{3EB2D81E-7EDC-4894-9596-C50C5000F53C}" dt="2022-10-10T20:08:29.905" v="219" actId="20577"/>
        <pc:sldMkLst>
          <pc:docMk/>
          <pc:sldMk cId="4099438849" sldId="263"/>
        </pc:sldMkLst>
        <pc:spChg chg="mod">
          <ac:chgData name="Jean Pierre Biemond" userId="46140e57-9b42-4530-b099-314707834721" providerId="ADAL" clId="{3EB2D81E-7EDC-4894-9596-C50C5000F53C}" dt="2022-10-10T20:08:29.905" v="219" actId="20577"/>
          <ac:spMkLst>
            <pc:docMk/>
            <pc:sldMk cId="4099438849" sldId="263"/>
            <ac:spMk id="3" creationId="{84DA4C66-D4A5-4C8A-B89B-F74421095DE9}"/>
          </ac:spMkLst>
        </pc:spChg>
      </pc:sldChg>
      <pc:sldChg chg="modSp mod">
        <pc:chgData name="Jean Pierre Biemond" userId="46140e57-9b42-4530-b099-314707834721" providerId="ADAL" clId="{3EB2D81E-7EDC-4894-9596-C50C5000F53C}" dt="2022-10-10T19:43:44.965" v="218" actId="20577"/>
        <pc:sldMkLst>
          <pc:docMk/>
          <pc:sldMk cId="2448051607" sldId="274"/>
        </pc:sldMkLst>
        <pc:spChg chg="mod">
          <ac:chgData name="Jean Pierre Biemond" userId="46140e57-9b42-4530-b099-314707834721" providerId="ADAL" clId="{3EB2D81E-7EDC-4894-9596-C50C5000F53C}" dt="2022-10-10T19:43:44.965" v="218" actId="20577"/>
          <ac:spMkLst>
            <pc:docMk/>
            <pc:sldMk cId="2448051607" sldId="274"/>
            <ac:spMk id="3" creationId="{AE0D78E4-7B74-4CA1-9B16-E4D8B0D219F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A116AC-2D9D-4F73-AFF0-6B2C083AE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076533-3E35-411E-B1C3-454C6FFDD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1BF300-98C5-481F-B347-17F8754E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382EAC-B9EE-44D7-AF45-52B2217E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4FAD09-6998-44D4-B278-B8111F46C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61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488C4-DB75-4528-BA71-0442BC35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2BAFDA-02AF-4411-A6A6-FBA0A93EE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7B70D8-AA20-4EDF-8AAA-B3CABF17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7B5750-9BD4-4B37-B391-5003741DC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5A6487-B405-444B-A2F2-41D694E9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294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CC86D-AEE7-442A-A593-77CB0351D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C3E0C7-7511-4DF3-8DB7-51BCC63C5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29E4EB-0EFE-476A-90C1-CC04D220D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0D89FF-FB54-43BB-B33C-3F701F864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62CE41B-EF89-4A05-9358-4F4B10F9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0017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916A64-B643-4300-8D6D-8E54DB26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B4381A-1CAF-4242-A88B-CF2229CE3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0A56D1F-1C17-41EC-A51D-59EE7232A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F6180BF-3E5D-4A1A-9904-3239E693C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A1B1C72-96D0-46EF-93C4-BAF8A7022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EE68EF2-850F-4B5C-8305-9DA2BA01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044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5D65E2-DAE7-4D9B-B0B7-A926BF580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249AFCD-20C3-4160-9E12-A84FEE23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13236DE-C2D2-4B58-A966-80D509E71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EBD3FFA-44C9-4A2C-862B-1709F7966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C1AEBAA-48D8-4EC4-9A72-7B786EC6B8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36EED5D-5A1D-41E2-9786-E8DAFC48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725E540-7E31-4DA1-86A5-79BCA66DF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440DCEC-95CF-4B6F-99B7-DC25F819C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114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3C7D8-5D20-4149-8A3C-2F29FB10A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32F1EFB-9091-4FEB-8164-6AC205103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43B830-BDA0-4EB4-8C88-6724495F1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078B5E2-012A-4E71-B957-5E1E92E1C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402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11F42B3-69F3-4A5F-A083-CCEF99754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292BF56-BEC6-4D92-B2C7-1FBE913D4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78EB32-3C51-4A61-8F3B-AB807F975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355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49198-3C66-45C8-A0A7-591C89F74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5BEF8D-2EAE-467F-9D7E-4916A5834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5BA8744-1E4A-416E-818F-CBA8F8B08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B2F773-0EE7-432B-A38B-63B265F34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62D48E8-7AE2-48FE-9419-BA7BBCF49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04916AD-56CA-4ABF-9686-F67C42846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525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417916-1B55-43C3-BB5D-556915832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17951D6-D387-461E-8308-67DB78920B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2B735E-2840-40CA-9BA9-477ABADF4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E54DE32-ECFD-439B-96C5-597621AD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6F19EA-31B7-475F-9522-7135675A1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AAD43AF-ECEA-4F23-A934-0A09E598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133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1036AD-E609-4B56-A6BC-C08D59B6C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024BCFD-8755-4054-A6B7-B010394FC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FE9CA1-A4B0-4293-8CA7-E5C27BE3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0F2153-1D94-446B-87EA-B9FC3C32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F3C42C-DAC7-4CD3-8321-F04D2FD34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318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45432E6-EDF1-4EA6-9D8F-E2139E1084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DC4E655-B2ED-4736-A575-805E2BD84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1097CB9-1143-4015-AB9C-15E8795CA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5EC726-626B-4826-ADEF-5A5F1F01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88D4E9-E69B-4006-9066-E2B36BEC7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520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373FF1E-ABAD-40E6-B16A-364E1081D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194CF3D-04F5-47B2-A56D-14505BA01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AE06C6-5C55-4CC2-9FDF-696931AC5B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121DC-20C2-4ADC-B100-F3D8DFE6EFF8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EE1012-EEAF-45C2-A5F6-B33C5BD00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342D11-F4AC-4CF7-9C07-4739711B0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75801-AD6B-4DD7-BD7C-26F58112CF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324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E805FD2-A2F2-FBCC-B3A7-A715935D9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803" y="3378964"/>
            <a:ext cx="6186393" cy="28855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81396C6-E8E0-4FE1-8851-4DEEE2913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3510"/>
            <a:ext cx="9144000" cy="1392405"/>
          </a:xfrm>
        </p:spPr>
        <p:txBody>
          <a:bodyPr>
            <a:normAutofit/>
          </a:bodyPr>
          <a:lstStyle/>
          <a:p>
            <a:r>
              <a:rPr lang="nl-NL" sz="4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</a:t>
            </a:r>
            <a:r>
              <a:rPr lang="nl-NL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hronische medicatie in de </a:t>
            </a:r>
            <a:br>
              <a:rPr lang="nl-NL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nl-NL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palliatieve fase</a:t>
            </a:r>
            <a:endParaRPr lang="nl-NL" sz="4400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3B13425-8968-49A8-B673-0B7467205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20291"/>
            <a:ext cx="9144000" cy="1270048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Hoe hiermee om te gaan?</a:t>
            </a:r>
          </a:p>
        </p:txBody>
      </p:sp>
    </p:spTree>
    <p:extLst>
      <p:ext uri="{BB962C8B-B14F-4D97-AF65-F5344CB8AC3E}">
        <p14:creationId xmlns:p14="http://schemas.microsoft.com/office/powerpoint/2010/main" val="14918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C133D17-08F2-9CCB-73A7-49E763B84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47" y="3772683"/>
            <a:ext cx="4339905" cy="3085317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715931-53E5-D5F9-4AD2-71E941995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738"/>
            <a:ext cx="10515600" cy="53102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dirty="0"/>
              <a:t>Jean-Pierre Biemond, apotheker apotheek Archipel</a:t>
            </a:r>
          </a:p>
          <a:p>
            <a:endParaRPr lang="nl-NL" dirty="0"/>
          </a:p>
          <a:p>
            <a:r>
              <a:rPr lang="nl-NL" sz="2400" dirty="0"/>
              <a:t>Lid Richtlijncommissie Euthanasie en hulp bij zelfdoding (KNMP)</a:t>
            </a:r>
          </a:p>
          <a:p>
            <a:r>
              <a:rPr lang="nl-NL" sz="2400" dirty="0"/>
              <a:t>Lid Richtlijnwerkgroep Obstipatie in de palliatieve fase (IKNL) </a:t>
            </a:r>
          </a:p>
        </p:txBody>
      </p:sp>
    </p:spTree>
    <p:extLst>
      <p:ext uri="{BB962C8B-B14F-4D97-AF65-F5344CB8AC3E}">
        <p14:creationId xmlns:p14="http://schemas.microsoft.com/office/powerpoint/2010/main" val="413979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045B70-71D7-4781-8F14-66156BD3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18"/>
            <a:ext cx="10515600" cy="1325563"/>
          </a:xfrm>
        </p:spPr>
        <p:txBody>
          <a:bodyPr>
            <a:normAutofit/>
          </a:bodyPr>
          <a:lstStyle/>
          <a:p>
            <a:r>
              <a:rPr lang="nl-NL" sz="3600" dirty="0"/>
              <a:t>Wat is er minimaal nog nodig voor de patiënt?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CC3691-29C4-4C0B-AF9E-B74AE7183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NL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Wat is de situatie van de patiënt?</a:t>
            </a:r>
          </a:p>
          <a:p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NL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Wat zijn de wensen van de patiënt?</a:t>
            </a:r>
          </a:p>
          <a:p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</a:rPr>
              <a:t>Welke klachten heeft de patiënt?</a:t>
            </a:r>
          </a:p>
          <a:p>
            <a:endParaRPr lang="nl-NL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</a:rPr>
              <a:t>Wat is de “Time </a:t>
            </a:r>
            <a:r>
              <a:rPr lang="nl-NL" dirty="0" err="1">
                <a:latin typeface="Calibri" panose="020F0502020204030204" pitchFamily="34" charset="0"/>
                <a:ea typeface="Calibri" panose="020F0502020204030204" pitchFamily="34" charset="0"/>
              </a:rPr>
              <a:t>to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</a:rPr>
              <a:t> benefit”?</a:t>
            </a:r>
          </a:p>
          <a:p>
            <a:pPr marL="0" indent="0">
              <a:buNone/>
            </a:pP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668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E2C36-CF95-4CE8-992F-0245861D5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531" y="215835"/>
            <a:ext cx="10515600" cy="1325563"/>
          </a:xfrm>
        </p:spPr>
        <p:txBody>
          <a:bodyPr/>
          <a:lstStyle/>
          <a:p>
            <a:r>
              <a:rPr lang="nl-NL" dirty="0"/>
              <a:t>Inschatting levensverwachting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D56DCD-3F3B-4011-937C-54D967608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237"/>
            <a:ext cx="10515600" cy="4702726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nl-NL" dirty="0"/>
              <a:t>Levensverwachting: lengte en kwaliteit</a:t>
            </a:r>
          </a:p>
          <a:p>
            <a:pPr>
              <a:buClr>
                <a:schemeClr val="tx1"/>
              </a:buClr>
            </a:pPr>
            <a:r>
              <a:rPr lang="nl-NL" dirty="0"/>
              <a:t>“</a:t>
            </a:r>
            <a:r>
              <a:rPr lang="nl-NL" dirty="0" err="1"/>
              <a:t>Suprise</a:t>
            </a:r>
            <a:r>
              <a:rPr lang="nl-NL" dirty="0"/>
              <a:t> question” </a:t>
            </a:r>
          </a:p>
          <a:p>
            <a:pPr>
              <a:buClr>
                <a:schemeClr val="tx1"/>
              </a:buClr>
            </a:pPr>
            <a:r>
              <a:rPr lang="nl-NL" dirty="0" err="1"/>
              <a:t>Lawton-Brody</a:t>
            </a:r>
            <a:r>
              <a:rPr lang="nl-NL" dirty="0"/>
              <a:t> index (IADL)</a:t>
            </a:r>
          </a:p>
          <a:p>
            <a:pPr>
              <a:buClr>
                <a:schemeClr val="tx1"/>
              </a:buClr>
            </a:pPr>
            <a:r>
              <a:rPr lang="nl-NL" dirty="0" err="1"/>
              <a:t>Profund</a:t>
            </a:r>
            <a:r>
              <a:rPr lang="nl-NL" dirty="0"/>
              <a:t> – index</a:t>
            </a:r>
            <a:br>
              <a:rPr lang="nl-NL" dirty="0"/>
            </a:b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0B4BEC-0C6C-4BA9-9160-F098722F2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404" y="3577854"/>
            <a:ext cx="766762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22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DFB69-F7D7-480E-BF7A-EC052DF5C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Identificeren van “onnodige” medicatie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5FEAC55-56B0-44D0-AFD2-AA3FDC45D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6050" y="1825625"/>
            <a:ext cx="5299899" cy="4351338"/>
          </a:xfrm>
        </p:spPr>
      </p:pic>
    </p:spTree>
    <p:extLst>
      <p:ext uri="{BB962C8B-B14F-4D97-AF65-F5344CB8AC3E}">
        <p14:creationId xmlns:p14="http://schemas.microsoft.com/office/powerpoint/2010/main" val="4289153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3A54A5-A9CE-B36B-CE11-91C3BFC3A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Afbouwen of stoppen?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39DB34-7284-F463-5A5F-21C5FDF11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“</a:t>
            </a:r>
            <a:r>
              <a:rPr lang="nl-NL" dirty="0" err="1"/>
              <a:t>Deprescribing</a:t>
            </a:r>
            <a:r>
              <a:rPr lang="nl-NL" dirty="0"/>
              <a:t>”:</a:t>
            </a:r>
          </a:p>
          <a:p>
            <a:endParaRPr lang="nl-NL" dirty="0"/>
          </a:p>
          <a:p>
            <a:r>
              <a:rPr lang="nl-NL" dirty="0"/>
              <a:t>Beoordeel huidige medicatie</a:t>
            </a:r>
          </a:p>
          <a:p>
            <a:r>
              <a:rPr lang="nl-NL" dirty="0"/>
              <a:t>Identificeer geneesmiddelen die </a:t>
            </a:r>
            <a:br>
              <a:rPr lang="nl-NL" dirty="0"/>
            </a:br>
            <a:r>
              <a:rPr lang="nl-NL" dirty="0"/>
              <a:t>in aanmerking komen</a:t>
            </a:r>
          </a:p>
          <a:p>
            <a:r>
              <a:rPr lang="nl-NL" dirty="0"/>
              <a:t>Plan een afbouwschema</a:t>
            </a:r>
          </a:p>
          <a:p>
            <a:r>
              <a:rPr lang="nl-NL" dirty="0"/>
              <a:t>Plan met patiënt en andere zorgverleners</a:t>
            </a:r>
          </a:p>
          <a:p>
            <a:r>
              <a:rPr lang="nl-NL" dirty="0"/>
              <a:t>Monitoren en documenteren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5F06EEB-B43B-0E0F-0E28-A4F01CA9A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152" y="3102204"/>
            <a:ext cx="4222459" cy="281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6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E8AA9-E5EA-4A58-8683-8D13DF7FD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Chronische medicatie: Antihypertensiva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CE2F44-412C-4F4A-88A2-855109D6A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Feit: vermindering van het risico op het ontwikkelen van cardiovasculaire problemen zoals hartaanvallen en beroertes.</a:t>
            </a:r>
          </a:p>
          <a:p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Echter: v</a:t>
            </a:r>
            <a:r>
              <a:rPr lang="nl-N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erschillende medicijnklassen hebben echter verschillende uitkomsten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nl-N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Opmerkelijk: 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nl-N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iet alle medicijnen die de bloeddruk verlagen, leveren voordelen op.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1873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Antihypertensiva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Literatuur over de palliatieve fase zegt o.a.: </a:t>
            </a:r>
          </a:p>
          <a:p>
            <a:endParaRPr lang="nl-NL" dirty="0"/>
          </a:p>
          <a:p>
            <a:r>
              <a:rPr lang="nl-NL" dirty="0"/>
              <a:t>Potentiële voordeel bij korte levensverwachting wordt niet gehaald</a:t>
            </a:r>
            <a:br>
              <a:rPr lang="nl-NL" dirty="0"/>
            </a:br>
            <a:r>
              <a:rPr lang="nl-NL" sz="1800" dirty="0"/>
              <a:t>[</a:t>
            </a:r>
            <a:r>
              <a:rPr lang="nl-NL" sz="1800" dirty="0" err="1"/>
              <a:t>Tenni</a:t>
            </a:r>
            <a:r>
              <a:rPr lang="nl-NL" sz="1800" dirty="0"/>
              <a:t> 2019, </a:t>
            </a:r>
            <a:r>
              <a:rPr lang="nl-NL" sz="1800" dirty="0" err="1"/>
              <a:t>PrescQIPP</a:t>
            </a:r>
            <a:r>
              <a:rPr lang="nl-NL" sz="1800" dirty="0"/>
              <a:t> 2017]</a:t>
            </a:r>
            <a:br>
              <a:rPr lang="nl-NL" dirty="0"/>
            </a:br>
            <a:endParaRPr lang="nl-NL" dirty="0"/>
          </a:p>
          <a:p>
            <a:r>
              <a:rPr lang="nl-NL" dirty="0"/>
              <a:t>Vaak is de bloeddruk te laag, en daarmee wordt meerderheid ten onrechte behandeld </a:t>
            </a:r>
            <a:r>
              <a:rPr lang="nl-NL" sz="1800" dirty="0"/>
              <a:t>[</a:t>
            </a:r>
            <a:r>
              <a:rPr lang="nl-NL" sz="1800" dirty="0" err="1"/>
              <a:t>Dewhurst</a:t>
            </a:r>
            <a:r>
              <a:rPr lang="nl-NL" sz="1800" dirty="0"/>
              <a:t> 2016]</a:t>
            </a:r>
            <a:endParaRPr lang="nl-NL" sz="1800" b="1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039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61737"/>
            <a:ext cx="2149361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52604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F259C5-3ECC-4C28-B580-020236E80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213" y="731520"/>
            <a:ext cx="6089904" cy="1426464"/>
          </a:xfrm>
        </p:spPr>
        <p:txBody>
          <a:bodyPr>
            <a:normAutofit/>
          </a:bodyPr>
          <a:lstStyle/>
          <a:p>
            <a:pPr algn="ctr"/>
            <a:r>
              <a:rPr lang="nl-NL">
                <a:solidFill>
                  <a:srgbClr val="FFFFFF"/>
                </a:solidFill>
              </a:rPr>
              <a:t>Antihypertensiva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C3849E14-1E91-4514-804F-25CAE547F6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290984"/>
              </p:ext>
            </p:extLst>
          </p:nvPr>
        </p:nvGraphicFramePr>
        <p:xfrm>
          <a:off x="1249960" y="2609331"/>
          <a:ext cx="9516983" cy="3662624"/>
        </p:xfrm>
        <a:graphic>
          <a:graphicData uri="http://schemas.openxmlformats.org/drawingml/2006/table">
            <a:tbl>
              <a:tblPr firstRow="1" firstCol="1" bandRow="1"/>
              <a:tblGrid>
                <a:gridCol w="4851333">
                  <a:extLst>
                    <a:ext uri="{9D8B030D-6E8A-4147-A177-3AD203B41FA5}">
                      <a16:colId xmlns:a16="http://schemas.microsoft.com/office/drawing/2014/main" val="1884985667"/>
                    </a:ext>
                  </a:extLst>
                </a:gridCol>
                <a:gridCol w="1881642">
                  <a:extLst>
                    <a:ext uri="{9D8B030D-6E8A-4147-A177-3AD203B41FA5}">
                      <a16:colId xmlns:a16="http://schemas.microsoft.com/office/drawing/2014/main" val="2128894376"/>
                    </a:ext>
                  </a:extLst>
                </a:gridCol>
                <a:gridCol w="1607702">
                  <a:extLst>
                    <a:ext uri="{9D8B030D-6E8A-4147-A177-3AD203B41FA5}">
                      <a16:colId xmlns:a16="http://schemas.microsoft.com/office/drawing/2014/main" val="2528549977"/>
                    </a:ext>
                  </a:extLst>
                </a:gridCol>
                <a:gridCol w="1176306">
                  <a:extLst>
                    <a:ext uri="{9D8B030D-6E8A-4147-A177-3AD203B41FA5}">
                      <a16:colId xmlns:a16="http://schemas.microsoft.com/office/drawing/2014/main" val="301954259"/>
                    </a:ext>
                  </a:extLst>
                </a:gridCol>
              </a:tblGrid>
              <a:tr h="341208">
                <a:tc grid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1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Bloeddruk verlagende therapie</a:t>
                      </a:r>
                      <a:endParaRPr lang="nl-NL" sz="14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9" marR="95279" marT="47639" marB="476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952654"/>
                  </a:ext>
                </a:extLst>
              </a:tr>
              <a:tr h="689083">
                <a:tc grid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1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Gebruik van bloeddrukmedicijnen gedurende vijf jaar om dood, hartaanvallen en beroertes te voorkomen.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9" marR="95279" marT="47639" marB="476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696792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1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Uitkomst op: 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NNT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844108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voorkomen overlijden 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125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0,8%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147523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Voorkomen van beroerte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67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1,5%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502037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Voorkomen hartaanval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100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1%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116437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Geen voordeel</a:t>
                      </a:r>
                      <a:endParaRPr lang="nl-NL" sz="1400" b="1" i="0" u="none" strike="noStrike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97%</a:t>
                      </a:r>
                      <a:endParaRPr lang="nl-NL" sz="1400" b="1" i="0" u="none" strike="noStrike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907827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390621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1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Bijwerkingen: 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522794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Stoppen agv bijwerkingen 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10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67536"/>
                  </a:ext>
                </a:extLst>
              </a:tr>
              <a:tr h="2512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431428"/>
                  </a:ext>
                </a:extLst>
              </a:tr>
              <a:tr h="371533">
                <a:tc grid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050" b="0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Cijfers zijn gebaseerd op een </a:t>
                      </a:r>
                      <a:r>
                        <a:rPr lang="nl-NL" sz="1050" b="0" i="0" u="none" strike="noStrike" baseline="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Cochrane</a:t>
                      </a:r>
                      <a:r>
                        <a:rPr lang="nl-NL" sz="1050" b="0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-review, een meta-analyse van onderzoeken waarin antihypertensiva worden vergeleken met placebo. De hierboven genoemde </a:t>
                      </a:r>
                      <a:r>
                        <a:rPr lang="nl-NL" sz="1050" b="0" i="0" u="none" strike="noStrike" baseline="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NNT’s</a:t>
                      </a:r>
                      <a:r>
                        <a:rPr lang="nl-NL" sz="1050" b="0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zijn gebaseerd op gemiddelde deelnemers in onderzoeken naar thiazidediuretica.</a:t>
                      </a:r>
                      <a:endParaRPr lang="nl-NL" sz="14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400" b="0" i="0" u="none" strike="noStrike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4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9" marR="71459" marT="99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487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018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7BE9C-AC66-4251-B8F4-C26B7606F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Trombocytenaggregatieremmers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1D42025-7968-45E5-BF97-8E510B83F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Acetylsalicylzuur wordt na statines het meest gestopt </a:t>
            </a:r>
            <a:r>
              <a:rPr lang="nl-NL" sz="1800" dirty="0"/>
              <a:t>[</a:t>
            </a:r>
            <a:r>
              <a:rPr lang="nl-NL" sz="1800" dirty="0" err="1"/>
              <a:t>Narayan</a:t>
            </a:r>
            <a:r>
              <a:rPr lang="nl-NL" sz="1800" dirty="0"/>
              <a:t> 2017]</a:t>
            </a:r>
            <a:r>
              <a:rPr lang="nl-NL" sz="2300" dirty="0"/>
              <a:t>. </a:t>
            </a:r>
          </a:p>
          <a:p>
            <a:endParaRPr lang="nl-NL" sz="2300" dirty="0"/>
          </a:p>
          <a:p>
            <a:r>
              <a:rPr lang="nl-NL" dirty="0"/>
              <a:t>Het aantal ernstige en fatale bloedingen (2-4% per jaar) stijgt sterk met de leeftijd, vooral boven de 75 jaar </a:t>
            </a:r>
            <a:r>
              <a:rPr lang="nl-NL" sz="1800" dirty="0"/>
              <a:t>[Li 2017]. </a:t>
            </a:r>
          </a:p>
          <a:p>
            <a:endParaRPr lang="nl-NL" sz="2300" dirty="0"/>
          </a:p>
          <a:p>
            <a:r>
              <a:rPr lang="nl-NL" dirty="0"/>
              <a:t>Effect van doorbehandelen op de preventie van cardiovasculaire events afwegen tegenover het toenemende bloedingsrisico met de leeftijd </a:t>
            </a:r>
            <a:r>
              <a:rPr lang="nl-NL" sz="1800" dirty="0"/>
              <a:t>[MDR 2019]. </a:t>
            </a:r>
          </a:p>
          <a:p>
            <a:r>
              <a:rPr lang="nl-NL" dirty="0"/>
              <a:t>Het NNT van acetylsalicylzuur verschilt per aandoening en daarmee mogelijk ook de balans om door te behandelen. </a:t>
            </a:r>
            <a:br>
              <a:rPr lang="nl-NL" dirty="0"/>
            </a:br>
            <a:br>
              <a:rPr lang="nl-NL" dirty="0"/>
            </a:br>
            <a:r>
              <a:rPr lang="nl-NL" dirty="0"/>
              <a:t>Vooral bij patiënten met een CVA of myocardinfarct in het verleden kan overwogen worden de acetylsalicylzuur te staken </a:t>
            </a:r>
            <a:r>
              <a:rPr lang="nl-NL" sz="1800" dirty="0"/>
              <a:t>[ATC 2002].</a:t>
            </a:r>
          </a:p>
        </p:txBody>
      </p:sp>
    </p:spTree>
    <p:extLst>
      <p:ext uri="{BB962C8B-B14F-4D97-AF65-F5344CB8AC3E}">
        <p14:creationId xmlns:p14="http://schemas.microsoft.com/office/powerpoint/2010/main" val="2065603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3E76DE-AAD5-4515-AE06-9E8861D4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nl-NL" sz="3400">
                <a:solidFill>
                  <a:srgbClr val="FFFFFF"/>
                </a:solidFill>
              </a:rPr>
              <a:t>CVRM medicatie: Trombocytenaggregatieremmers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DA16FE72-5160-4345-BB68-F197CCA08C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647913"/>
              </p:ext>
            </p:extLst>
          </p:nvPr>
        </p:nvGraphicFramePr>
        <p:xfrm>
          <a:off x="1685948" y="2798763"/>
          <a:ext cx="8804231" cy="3344097"/>
        </p:xfrm>
        <a:graphic>
          <a:graphicData uri="http://schemas.openxmlformats.org/drawingml/2006/table">
            <a:tbl>
              <a:tblPr firstRow="1" firstCol="1" bandRow="1"/>
              <a:tblGrid>
                <a:gridCol w="5121995">
                  <a:extLst>
                    <a:ext uri="{9D8B030D-6E8A-4147-A177-3AD203B41FA5}">
                      <a16:colId xmlns:a16="http://schemas.microsoft.com/office/drawing/2014/main" val="3296609117"/>
                    </a:ext>
                  </a:extLst>
                </a:gridCol>
                <a:gridCol w="1549039">
                  <a:extLst>
                    <a:ext uri="{9D8B030D-6E8A-4147-A177-3AD203B41FA5}">
                      <a16:colId xmlns:a16="http://schemas.microsoft.com/office/drawing/2014/main" val="2586819009"/>
                    </a:ext>
                  </a:extLst>
                </a:gridCol>
                <a:gridCol w="1279125">
                  <a:extLst>
                    <a:ext uri="{9D8B030D-6E8A-4147-A177-3AD203B41FA5}">
                      <a16:colId xmlns:a16="http://schemas.microsoft.com/office/drawing/2014/main" val="3201495108"/>
                    </a:ext>
                  </a:extLst>
                </a:gridCol>
                <a:gridCol w="854072">
                  <a:extLst>
                    <a:ext uri="{9D8B030D-6E8A-4147-A177-3AD203B41FA5}">
                      <a16:colId xmlns:a16="http://schemas.microsoft.com/office/drawing/2014/main" val="312759248"/>
                    </a:ext>
                  </a:extLst>
                </a:gridCol>
              </a:tblGrid>
              <a:tr h="470020">
                <a:tc grid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STOF: Acetylsalicylzuur</a:t>
                      </a:r>
                      <a:endParaRPr lang="nl-N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9811" marR="139811" marT="69906" marB="699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64683"/>
                  </a:ext>
                </a:extLst>
              </a:tr>
              <a:tr h="744302">
                <a:tc grid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Toepassing:</a:t>
                      </a:r>
                      <a:r>
                        <a:rPr lang="nl-NL" sz="17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17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voorkomen van hart- en vaatziekten bij patiënten die bekend zijn met hartaandoeningen of beroertes </a:t>
                      </a:r>
                      <a:r>
                        <a:rPr lang="nl-NL" sz="15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(na iets meer dan twee jaar dagelijkse aspirinetherapie)</a:t>
                      </a:r>
                      <a:endParaRPr lang="nl-NL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9811" marR="139811" marT="69906" marB="699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28865"/>
                  </a:ext>
                </a:extLst>
              </a:tr>
              <a:tr h="34477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Uitkomst op: 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NNT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238340"/>
                  </a:ext>
                </a:extLst>
              </a:tr>
              <a:tr h="34477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voorkomen niet-fatale hartaanval</a:t>
                      </a:r>
                      <a:endParaRPr lang="nl-NL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77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1,3%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3032601"/>
                  </a:ext>
                </a:extLst>
              </a:tr>
              <a:tr h="34477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voorkomen van een niet-fatale beroerte</a:t>
                      </a:r>
                      <a:endParaRPr lang="nl-NL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50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0,5%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779539"/>
                  </a:ext>
                </a:extLst>
              </a:tr>
              <a:tr h="34477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Voorkomen van overlijden 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333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627070"/>
                  </a:ext>
                </a:extLst>
              </a:tr>
              <a:tr h="34477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Geen voordeel van therapie</a:t>
                      </a:r>
                      <a:endParaRPr lang="nl-NL" sz="2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98%</a:t>
                      </a:r>
                      <a:endParaRPr lang="nl-NL" sz="2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485051"/>
                  </a:ext>
                </a:extLst>
              </a:tr>
              <a:tr h="34477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Bijwerkingen: ernstige bloeding 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op 400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0,25%</a:t>
                      </a:r>
                      <a:endParaRPr lang="nl-NL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17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58" marR="104858" marT="145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2602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722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D6562B-3D56-44F4-8021-F5B34BC64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nl-NL" sz="3400">
                <a:solidFill>
                  <a:srgbClr val="FFFFFF"/>
                </a:solidFill>
              </a:rPr>
              <a:t>CVRM medicatie Trombocytenaggregatieremmers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221A2ECE-3C1C-4ACA-9D60-F161A50E9F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692843"/>
              </p:ext>
            </p:extLst>
          </p:nvPr>
        </p:nvGraphicFramePr>
        <p:xfrm>
          <a:off x="1429305" y="2836940"/>
          <a:ext cx="9099612" cy="33111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9799">
                  <a:extLst>
                    <a:ext uri="{9D8B030D-6E8A-4147-A177-3AD203B41FA5}">
                      <a16:colId xmlns:a16="http://schemas.microsoft.com/office/drawing/2014/main" val="631059457"/>
                    </a:ext>
                  </a:extLst>
                </a:gridCol>
                <a:gridCol w="2019069">
                  <a:extLst>
                    <a:ext uri="{9D8B030D-6E8A-4147-A177-3AD203B41FA5}">
                      <a16:colId xmlns:a16="http://schemas.microsoft.com/office/drawing/2014/main" val="1397666100"/>
                    </a:ext>
                  </a:extLst>
                </a:gridCol>
                <a:gridCol w="1700490">
                  <a:extLst>
                    <a:ext uri="{9D8B030D-6E8A-4147-A177-3AD203B41FA5}">
                      <a16:colId xmlns:a16="http://schemas.microsoft.com/office/drawing/2014/main" val="2621167372"/>
                    </a:ext>
                  </a:extLst>
                </a:gridCol>
                <a:gridCol w="1180254">
                  <a:extLst>
                    <a:ext uri="{9D8B030D-6E8A-4147-A177-3AD203B41FA5}">
                      <a16:colId xmlns:a16="http://schemas.microsoft.com/office/drawing/2014/main" val="904538788"/>
                    </a:ext>
                  </a:extLst>
                </a:gridCol>
              </a:tblGrid>
              <a:tr h="26721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2400" b="1" dirty="0">
                          <a:effectLst/>
                        </a:rPr>
                        <a:t>STOF: Clopidogrel</a:t>
                      </a:r>
                      <a:endParaRPr lang="nl-NL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409034"/>
                  </a:ext>
                </a:extLst>
              </a:tr>
              <a:tr h="26721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 dirty="0">
                          <a:effectLst/>
                        </a:rPr>
                        <a:t>Toepassing: voorkomen van hart- en vaatziekten bij patiënten die bekend zijn met hartaandoeningen of beroertes. </a:t>
                      </a:r>
                      <a:endParaRPr lang="nl-N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005905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Uitkomst op: 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NNT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%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1877386992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voorkomen niet-fatale hartaanval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1 op 77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1,3%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2534867264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voorkomen van een niet-fatale beroerte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1 op 50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0,5%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3023619158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Voorkomen van overlijden 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1 op 333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0,3%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2804249107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1" dirty="0">
                          <a:effectLst/>
                        </a:rPr>
                        <a:t>Geen voordeel van therapie</a:t>
                      </a:r>
                      <a:endParaRPr lang="nl-NL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 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1" dirty="0">
                          <a:effectLst/>
                        </a:rPr>
                        <a:t>98%</a:t>
                      </a:r>
                      <a:endParaRPr lang="nl-NL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2601343432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 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 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 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1519026991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Bijwerkingen: 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 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 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331152397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ernstige bloeding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1 op 400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0,25%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1439017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huiduitslag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1 op 71 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>
                          <a:effectLst/>
                        </a:rPr>
                        <a:t>1,4%</a:t>
                      </a:r>
                      <a:endParaRPr lang="nl-NL" sz="17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>
                          <a:effectLst/>
                        </a:rPr>
                        <a:t> </a:t>
                      </a:r>
                      <a:endParaRPr lang="nl-NL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2896644500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diarree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1 op 91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700" b="0" dirty="0">
                          <a:effectLst/>
                        </a:rPr>
                        <a:t>1,1%</a:t>
                      </a:r>
                      <a:endParaRPr lang="nl-NL" sz="1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b="0" dirty="0">
                          <a:effectLst/>
                        </a:rPr>
                        <a:t> </a:t>
                      </a:r>
                      <a:endParaRPr lang="nl-N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553" marR="88553" marT="0" marB="0"/>
                </a:tc>
                <a:extLst>
                  <a:ext uri="{0D108BD9-81ED-4DB2-BD59-A6C34878D82A}">
                    <a16:rowId xmlns:a16="http://schemas.microsoft.com/office/drawing/2014/main" val="302742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125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CB3508-1B67-48DE-B84B-F010AF39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Anticoagulantia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6BF2E6-5DF0-4FD2-B960-F4E9D47D6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Voordelen van continueren (preventie van trombo-embolie) afwegen  tegen de nadelen (ernstige bloedingen). </a:t>
            </a:r>
          </a:p>
          <a:p>
            <a:r>
              <a:rPr lang="nl-NL" dirty="0"/>
              <a:t>Continueren zorgt zeer waarschijnlijk niet voor een reductie in mortaliteit, ziekenhuisopnames of invaliditeit.</a:t>
            </a:r>
          </a:p>
          <a:p>
            <a:r>
              <a:rPr lang="nl-NL" dirty="0"/>
              <a:t>Risicofactoren:  - dementie</a:t>
            </a:r>
            <a:br>
              <a:rPr lang="nl-NL" dirty="0"/>
            </a:br>
            <a:r>
              <a:rPr lang="nl-NL" dirty="0"/>
              <a:t>                            - slechte therapietrouw</a:t>
            </a:r>
            <a:br>
              <a:rPr lang="nl-NL" dirty="0"/>
            </a:br>
            <a:r>
              <a:rPr lang="nl-NL" dirty="0"/>
              <a:t>                            - hoog valrisico </a:t>
            </a:r>
            <a:br>
              <a:rPr lang="nl-NL" dirty="0"/>
            </a:br>
            <a:r>
              <a:rPr lang="nl-NL" dirty="0"/>
              <a:t>                            - slechte instelling op vitamine K-antagonisten</a:t>
            </a:r>
          </a:p>
        </p:txBody>
      </p:sp>
    </p:spTree>
    <p:extLst>
      <p:ext uri="{BB962C8B-B14F-4D97-AF65-F5344CB8AC3E}">
        <p14:creationId xmlns:p14="http://schemas.microsoft.com/office/powerpoint/2010/main" val="3964088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34C4A7-18D0-4EA7-9F07-55D8B2728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Overweeg stoppen anticoagulantia bij: </a:t>
            </a:r>
            <a:br>
              <a:rPr lang="nl-NL" dirty="0"/>
            </a:br>
            <a:r>
              <a:rPr lang="nl-NL" sz="1200" dirty="0"/>
              <a:t>[</a:t>
            </a:r>
            <a:r>
              <a:rPr lang="nl-NL" sz="1200" dirty="0" err="1"/>
              <a:t>Ephor</a:t>
            </a:r>
            <a:r>
              <a:rPr lang="nl-NL" sz="1200" dirty="0"/>
              <a:t>: kennisdocument anticoagulantia]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4A61260-A9E0-44D9-A661-8A9275E72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Gering geschatte resterende levensverwachting</a:t>
            </a:r>
            <a:br>
              <a:rPr lang="nl-NL" dirty="0"/>
            </a:br>
            <a:endParaRPr lang="nl-NL" dirty="0"/>
          </a:p>
          <a:p>
            <a:r>
              <a:rPr lang="nl-NL" dirty="0"/>
              <a:t>Voor patiënten met atriumfibrilleren zonder eerder trombo-embolisch event is het risico op een trombo-embolie lager dan wanneer er sprake is van secundaire preventie.</a:t>
            </a:r>
            <a:br>
              <a:rPr lang="nl-NL" dirty="0"/>
            </a:br>
            <a:endParaRPr lang="nl-NL" dirty="0"/>
          </a:p>
          <a:p>
            <a:r>
              <a:rPr lang="nl-NL" dirty="0"/>
              <a:t>Weeg hierbij het risico af op bloedingen. </a:t>
            </a:r>
            <a:br>
              <a:rPr lang="nl-NL" dirty="0"/>
            </a:br>
            <a:r>
              <a:rPr lang="nl-NL" dirty="0"/>
              <a:t>Gebruik hiervoor de CHA₂DS₂-</a:t>
            </a:r>
            <a:r>
              <a:rPr lang="nl-NL" dirty="0" err="1"/>
              <a:t>VASc</a:t>
            </a:r>
            <a:r>
              <a:rPr lang="nl-NL" dirty="0"/>
              <a:t>-score en de HAS-BLED- of ORBIT-score</a:t>
            </a:r>
          </a:p>
        </p:txBody>
      </p:sp>
    </p:spTree>
    <p:extLst>
      <p:ext uri="{BB962C8B-B14F-4D97-AF65-F5344CB8AC3E}">
        <p14:creationId xmlns:p14="http://schemas.microsoft.com/office/powerpoint/2010/main" val="3067098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784CD0-9E81-446A-9389-F2760DB6C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Statines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DA4C66-D4A5-4C8A-B89B-F74421095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Statines zijn de meest gestopte medicijnen in de palliatieve fase</a:t>
            </a:r>
            <a:br>
              <a:rPr lang="nl-NL" dirty="0"/>
            </a:br>
            <a:endParaRPr lang="nl-NL" dirty="0"/>
          </a:p>
          <a:p>
            <a:r>
              <a:rPr lang="nl-NL" dirty="0"/>
              <a:t>Stoppen met statines niet leidt tot meer sterfte of cardiovasculaire events op zeer korte termijn (60 dagen), mogelijk verbetert zelfs de kwaliteit van leven verbetert </a:t>
            </a:r>
            <a:r>
              <a:rPr lang="nl-NL" sz="1800" dirty="0"/>
              <a:t>[</a:t>
            </a:r>
            <a:r>
              <a:rPr lang="nl-NL" sz="1800" dirty="0" err="1"/>
              <a:t>Kutner</a:t>
            </a:r>
            <a:r>
              <a:rPr lang="nl-NL" sz="1800" dirty="0"/>
              <a:t> 2015].</a:t>
            </a:r>
            <a:br>
              <a:rPr lang="nl-NL" sz="1800" dirty="0"/>
            </a:br>
            <a:endParaRPr lang="nl-NL" sz="1800" dirty="0"/>
          </a:p>
          <a:p>
            <a:r>
              <a:rPr lang="nl-NL" dirty="0"/>
              <a:t>Continuering van statines draagt onnodig bij aan de medicatiebelasting </a:t>
            </a:r>
            <a:r>
              <a:rPr lang="nl-NL" sz="1800" dirty="0"/>
              <a:t>[</a:t>
            </a:r>
            <a:r>
              <a:rPr lang="nl-NL" sz="1800" dirty="0" err="1"/>
              <a:t>Stavrou</a:t>
            </a:r>
            <a:r>
              <a:rPr lang="nl-NL" sz="1800" dirty="0"/>
              <a:t> 2012]</a:t>
            </a:r>
          </a:p>
        </p:txBody>
      </p:sp>
    </p:spTree>
    <p:extLst>
      <p:ext uri="{BB962C8B-B14F-4D97-AF65-F5344CB8AC3E}">
        <p14:creationId xmlns:p14="http://schemas.microsoft.com/office/powerpoint/2010/main" val="4099438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D7D89D-F40E-4F10-9E3E-6872B605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Afbouwen van medicatie is niet heilig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0D78E4-7B74-4CA1-9B16-E4D8B0D21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/>
              <a:t>Bespreek met patiënt, eventuele vertegenwoordiger en (mantel)zorg het volgende:</a:t>
            </a:r>
            <a:br>
              <a:rPr lang="nl-NL" dirty="0"/>
            </a:br>
            <a:endParaRPr lang="nl-NL" dirty="0"/>
          </a:p>
          <a:p>
            <a:r>
              <a:rPr lang="nl-NL" dirty="0"/>
              <a:t>De arts-patiëntrelatie is belangrijker dan </a:t>
            </a:r>
            <a:r>
              <a:rPr lang="nl-NL" dirty="0" err="1"/>
              <a:t>deprescribing</a:t>
            </a:r>
            <a:r>
              <a:rPr lang="nl-NL" dirty="0"/>
              <a:t>.</a:t>
            </a:r>
          </a:p>
          <a:p>
            <a:r>
              <a:rPr lang="nl-NL" dirty="0"/>
              <a:t>Je doet het niet omdat de patiënt de behandeling niet waard is.</a:t>
            </a:r>
          </a:p>
          <a:p>
            <a:r>
              <a:rPr lang="nl-NL" dirty="0"/>
              <a:t>Het gaat om het ontbreken van noodzaak van medicatie terwijl er wel  mogelijke risico’s zijn.</a:t>
            </a:r>
          </a:p>
          <a:p>
            <a:r>
              <a:rPr lang="nl-NL" dirty="0"/>
              <a:t>Bevestig dat het een ‘trial’ is: het is niet zeker of het gaat lukken, maar het proberen is de moeite waard.</a:t>
            </a:r>
          </a:p>
        </p:txBody>
      </p:sp>
    </p:spTree>
    <p:extLst>
      <p:ext uri="{BB962C8B-B14F-4D97-AF65-F5344CB8AC3E}">
        <p14:creationId xmlns:p14="http://schemas.microsoft.com/office/powerpoint/2010/main" val="2448051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DE08BB-6758-20AD-4AA9-B7BF30C1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b="1" dirty="0"/>
              <a:t>Hulp nodig?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1DAB274-3EFC-84A2-180A-A97A4C41C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1657" y="3445778"/>
            <a:ext cx="4286250" cy="298132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AED929A-5F74-F04A-6880-4951A48CF6DF}"/>
              </a:ext>
            </a:extLst>
          </p:cNvPr>
          <p:cNvSpPr txBox="1"/>
          <p:nvPr/>
        </p:nvSpPr>
        <p:spPr>
          <a:xfrm>
            <a:off x="2060895" y="1799439"/>
            <a:ext cx="80702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latin typeface="+mj-lt"/>
                <a:ea typeface="+mj-ea"/>
                <a:cs typeface="+mj-cs"/>
              </a:rPr>
              <a:t>Jazeker, </a:t>
            </a:r>
          </a:p>
          <a:p>
            <a:pPr algn="ctr"/>
            <a:r>
              <a:rPr lang="nl-NL" sz="4400" dirty="0">
                <a:latin typeface="+mj-lt"/>
                <a:ea typeface="+mj-ea"/>
                <a:cs typeface="+mj-cs"/>
              </a:rPr>
              <a:t>Overleg even met de apotheker </a:t>
            </a:r>
          </a:p>
        </p:txBody>
      </p:sp>
    </p:spTree>
    <p:extLst>
      <p:ext uri="{BB962C8B-B14F-4D97-AF65-F5344CB8AC3E}">
        <p14:creationId xmlns:p14="http://schemas.microsoft.com/office/powerpoint/2010/main" val="305676123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9ABF5B1D8B8442BBEB31B1143E985D" ma:contentTypeVersion="16" ma:contentTypeDescription="Een nieuw document maken." ma:contentTypeScope="" ma:versionID="de7dbcbfb8e3758e5e84875b8c41c1f3">
  <xsd:schema xmlns:xsd="http://www.w3.org/2001/XMLSchema" xmlns:xs="http://www.w3.org/2001/XMLSchema" xmlns:p="http://schemas.microsoft.com/office/2006/metadata/properties" xmlns:ns2="d62a586a-cdd5-4903-af7d-a94704e959cd" xmlns:ns3="c8521f79-0ae6-4297-a66f-ad01f45c8938" targetNamespace="http://schemas.microsoft.com/office/2006/metadata/properties" ma:root="true" ma:fieldsID="2eaf1e76ff6f0e64edec70656637c3ba" ns2:_="" ns3:_="">
    <xsd:import namespace="d62a586a-cdd5-4903-af7d-a94704e959cd"/>
    <xsd:import namespace="c8521f79-0ae6-4297-a66f-ad01f45c89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a586a-cdd5-4903-af7d-a94704e959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135005a7-b097-488b-b8cf-43f4e4e9d5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1f79-0ae6-4297-a66f-ad01f45c89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30e2abf-d915-468f-982b-f2ae26165f80}" ma:internalName="TaxCatchAll" ma:showField="CatchAllData" ma:web="c8521f79-0ae6-4297-a66f-ad01f45c89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521f79-0ae6-4297-a66f-ad01f45c8938" xsi:nil="true"/>
    <lcf76f155ced4ddcb4097134ff3c332f xmlns="d62a586a-cdd5-4903-af7d-a94704e959c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8580A1C-9BDD-4B05-A537-CE3367764E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D0CADF-5EF8-45E5-A8F4-56C0C761E384}"/>
</file>

<file path=customXml/itemProps3.xml><?xml version="1.0" encoding="utf-8"?>
<ds:datastoreItem xmlns:ds="http://schemas.openxmlformats.org/officeDocument/2006/customXml" ds:itemID="{AE2ED5A4-AEFC-4D91-9E3C-0C7B263292D5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3c57bcb-dc71-43ce-9967-ff8b16e8e483"/>
    <ds:schemaRef ds:uri="170d95c4-1a93-42a3-b666-285526299c31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892</Words>
  <Application>Microsoft Office PowerPoint</Application>
  <PresentationFormat>Breedbeeld</PresentationFormat>
  <Paragraphs>180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Kantoorthema</vt:lpstr>
      <vt:lpstr>Chronische medicatie in de  palliatieve fase</vt:lpstr>
      <vt:lpstr>PowerPoint-presentatie</vt:lpstr>
      <vt:lpstr>Wat is er minimaal nog nodig voor de patiënt?</vt:lpstr>
      <vt:lpstr>Inschatting levensverwachting </vt:lpstr>
      <vt:lpstr>Identificeren van “onnodige” medicatie</vt:lpstr>
      <vt:lpstr>Afbouwen of stoppen? </vt:lpstr>
      <vt:lpstr>Chronische medicatie: Antihypertensiva</vt:lpstr>
      <vt:lpstr>Antihypertensiva</vt:lpstr>
      <vt:lpstr>Antihypertensiva</vt:lpstr>
      <vt:lpstr>Trombocytenaggregatieremmers</vt:lpstr>
      <vt:lpstr>CVRM medicatie: Trombocytenaggregatieremmers</vt:lpstr>
      <vt:lpstr>CVRM medicatie Trombocytenaggregatieremmers</vt:lpstr>
      <vt:lpstr>Anticoagulantia </vt:lpstr>
      <vt:lpstr>Overweeg stoppen anticoagulantia bij:  [Ephor: kennisdocument anticoagulantia]</vt:lpstr>
      <vt:lpstr>Statines</vt:lpstr>
      <vt:lpstr>Afbouwen van medicatie is niet heilig</vt:lpstr>
      <vt:lpstr>Hulp nodig?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Chronische medicatie in de palliatieve fase</dc:title>
  <dc:creator>Eline Okel</dc:creator>
  <cp:lastModifiedBy>Jean Pierre Biemond</cp:lastModifiedBy>
  <cp:revision>16</cp:revision>
  <dcterms:created xsi:type="dcterms:W3CDTF">2022-09-25T18:05:46Z</dcterms:created>
  <dcterms:modified xsi:type="dcterms:W3CDTF">2022-10-10T20:08:38Z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0x0101006C3E89C454E94F46BEDD22DA444C880B</vt:lpwstr>
  </property>
</Properties>
</file>